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272" r:id="rId3"/>
    <p:sldId id="381" r:id="rId4"/>
    <p:sldId id="373" r:id="rId5"/>
    <p:sldId id="278" r:id="rId6"/>
    <p:sldId id="364" r:id="rId7"/>
    <p:sldId id="279" r:id="rId8"/>
    <p:sldId id="392" r:id="rId9"/>
    <p:sldId id="341" r:id="rId10"/>
    <p:sldId id="383" r:id="rId11"/>
    <p:sldId id="391" r:id="rId12"/>
    <p:sldId id="385" r:id="rId13"/>
    <p:sldId id="282" r:id="rId14"/>
    <p:sldId id="285" r:id="rId15"/>
    <p:sldId id="393" r:id="rId16"/>
    <p:sldId id="288" r:id="rId17"/>
    <p:sldId id="386" r:id="rId18"/>
    <p:sldId id="289" r:id="rId19"/>
    <p:sldId id="387" r:id="rId20"/>
    <p:sldId id="287" r:id="rId21"/>
    <p:sldId id="293" r:id="rId22"/>
    <p:sldId id="389" r:id="rId23"/>
    <p:sldId id="297" r:id="rId24"/>
    <p:sldId id="390" r:id="rId25"/>
    <p:sldId id="295" r:id="rId26"/>
    <p:sldId id="296" r:id="rId27"/>
    <p:sldId id="301" r:id="rId28"/>
    <p:sldId id="292" r:id="rId29"/>
    <p:sldId id="298" r:id="rId30"/>
    <p:sldId id="300" r:id="rId31"/>
    <p:sldId id="277" r:id="rId32"/>
    <p:sldId id="299" r:id="rId33"/>
    <p:sldId id="291" r:id="rId34"/>
    <p:sldId id="275" r:id="rId35"/>
    <p:sldId id="302" r:id="rId36"/>
    <p:sldId id="366" r:id="rId37"/>
    <p:sldId id="382" r:id="rId38"/>
    <p:sldId id="270" r:id="rId39"/>
    <p:sldId id="375" r:id="rId40"/>
    <p:sldId id="374" r:id="rId41"/>
    <p:sldId id="283" r:id="rId42"/>
    <p:sldId id="284" r:id="rId43"/>
    <p:sldId id="376" r:id="rId44"/>
    <p:sldId id="379" r:id="rId45"/>
    <p:sldId id="294" r:id="rId46"/>
    <p:sldId id="380" r:id="rId47"/>
    <p:sldId id="281" r:id="rId48"/>
    <p:sldId id="38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918"/>
    <a:srgbClr val="C4BD97"/>
    <a:srgbClr val="E4DDCA"/>
    <a:srgbClr val="FF0066"/>
    <a:srgbClr val="F8F8F8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533" autoAdjust="0"/>
  </p:normalViewPr>
  <p:slideViewPr>
    <p:cSldViewPr>
      <p:cViewPr varScale="1">
        <p:scale>
          <a:sx n="83" d="100"/>
          <a:sy n="83" d="100"/>
        </p:scale>
        <p:origin x="63" y="9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CC492-2A21-4D00-AA28-9549A913A616}" type="datetimeFigureOut">
              <a:rPr lang="en-SG" smtClean="0"/>
              <a:t>13/9/2023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7BC89-9334-4FDD-BA42-551323CBA62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955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1254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0" name="Google Shape;41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78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For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11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D7BC89-9334-4FDD-BA42-551323CBA62C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390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BA64C-04E9-4EEC-8408-AFB6F7BA4320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6E49-5930-4EC2-A74E-9ADA6FB0ECAC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9A19-5C47-47E8-AFD3-617F426F39D5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CD7C4-19EC-4002-89F2-365EDAC40578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0CFB9-EB3A-4E34-B9AD-3F83068C5BAD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90F7-415D-409A-B82F-DDF1A37AC508}" type="datetime1">
              <a:rPr lang="en-US" smtClean="0"/>
              <a:t>9/13/2023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BC452-1B06-4D07-BBED-744818F7199E}" type="datetime1">
              <a:rPr lang="en-US" smtClean="0"/>
              <a:t>9/13/2023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8F89-A5F7-43CE-9FE9-5AF3E4FA0D04}" type="datetime1">
              <a:rPr lang="en-US" smtClean="0"/>
              <a:t>9/13/2023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9FA3-02E8-4D54-96EB-9643D67C7A9C}" type="datetime1">
              <a:rPr lang="en-US" smtClean="0"/>
              <a:t>9/13/2023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34BB7-79D1-4BB6-97A0-D6340846806D}" type="datetime1">
              <a:rPr lang="en-US" smtClean="0"/>
              <a:t>9/13/2023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95EAE-BC05-48A9-B406-C44B8A369BBF}" type="datetime1">
              <a:rPr lang="en-US" smtClean="0"/>
              <a:t>9/13/2023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4147-06D3-43D7-83ED-3FA7AF233A4A}" type="datetime1">
              <a:rPr lang="en-US" smtClean="0"/>
              <a:t>9/13/2023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1BC99-F884-43C5-B753-915CEB8D5D35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2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32.png"/><Relationship Id="rId4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10.png"/><Relationship Id="rId18" Type="http://schemas.openxmlformats.org/officeDocument/2006/relationships/image" Target="../media/image260.png"/><Relationship Id="rId3" Type="http://schemas.openxmlformats.org/officeDocument/2006/relationships/image" Target="../media/image49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17" Type="http://schemas.openxmlformats.org/officeDocument/2006/relationships/image" Target="../media/image250.png"/><Relationship Id="rId2" Type="http://schemas.openxmlformats.org/officeDocument/2006/relationships/image" Target="../media/image48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5" Type="http://schemas.openxmlformats.org/officeDocument/2006/relationships/image" Target="../media/image230.png"/><Relationship Id="rId10" Type="http://schemas.openxmlformats.org/officeDocument/2006/relationships/image" Target="../media/image180.png"/><Relationship Id="rId19" Type="http://schemas.openxmlformats.org/officeDocument/2006/relationships/image" Target="../media/image27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.png"/><Relationship Id="rId12" Type="http://schemas.openxmlformats.org/officeDocument/2006/relationships/image" Target="../media/image18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1.png"/><Relationship Id="rId10" Type="http://schemas.openxmlformats.org/officeDocument/2006/relationships/image" Target="../media/image161.png"/><Relationship Id="rId9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png"/><Relationship Id="rId12" Type="http://schemas.openxmlformats.org/officeDocument/2006/relationships/image" Target="../media/image251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41.png"/><Relationship Id="rId10" Type="http://schemas.openxmlformats.org/officeDocument/2006/relationships/image" Target="../media/image231.png"/><Relationship Id="rId9" Type="http://schemas.openxmlformats.org/officeDocument/2006/relationships/image" Target="../media/image222.png"/><Relationship Id="rId14" Type="http://schemas.openxmlformats.org/officeDocument/2006/relationships/image" Target="../media/image2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1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30.png"/><Relationship Id="rId5" Type="http://schemas.openxmlformats.org/officeDocument/2006/relationships/image" Target="../media/image300.png"/><Relationship Id="rId10" Type="http://schemas.openxmlformats.org/officeDocument/2006/relationships/image" Target="../media/image221.png"/><Relationship Id="rId4" Type="http://schemas.openxmlformats.org/officeDocument/2006/relationships/image" Target="../media/image290.png"/><Relationship Id="rId9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70.png"/><Relationship Id="rId7" Type="http://schemas.openxmlformats.org/officeDocument/2006/relationships/image" Target="../media/image34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440.png"/><Relationship Id="rId21" Type="http://schemas.openxmlformats.org/officeDocument/2006/relationships/image" Target="../media/image471.png"/><Relationship Id="rId12" Type="http://schemas.openxmlformats.org/officeDocument/2006/relationships/image" Target="../media/image350.png"/><Relationship Id="rId17" Type="http://schemas.openxmlformats.org/officeDocument/2006/relationships/image" Target="../media/image320.png"/><Relationship Id="rId2" Type="http://schemas.openxmlformats.org/officeDocument/2006/relationships/image" Target="../media/image430.png"/><Relationship Id="rId16" Type="http://schemas.openxmlformats.org/officeDocument/2006/relationships/image" Target="../media/image310.png"/><Relationship Id="rId20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15" Type="http://schemas.openxmlformats.org/officeDocument/2006/relationships/image" Target="../media/image300.png"/><Relationship Id="rId19" Type="http://schemas.openxmlformats.org/officeDocument/2006/relationships/image" Target="../media/image450.png"/><Relationship Id="rId14" Type="http://schemas.openxmlformats.org/officeDocument/2006/relationships/image" Target="../media/image29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461.png"/><Relationship Id="rId21" Type="http://schemas.openxmlformats.org/officeDocument/2006/relationships/image" Target="../media/image501.png"/><Relationship Id="rId12" Type="http://schemas.openxmlformats.org/officeDocument/2006/relationships/image" Target="../media/image350.png"/><Relationship Id="rId17" Type="http://schemas.openxmlformats.org/officeDocument/2006/relationships/image" Target="../media/image320.png"/><Relationship Id="rId16" Type="http://schemas.openxmlformats.org/officeDocument/2006/relationships/image" Target="../media/image31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40.png"/><Relationship Id="rId24" Type="http://schemas.openxmlformats.org/officeDocument/2006/relationships/image" Target="../media/image531.png"/><Relationship Id="rId15" Type="http://schemas.openxmlformats.org/officeDocument/2006/relationships/image" Target="../media/image300.png"/><Relationship Id="rId23" Type="http://schemas.openxmlformats.org/officeDocument/2006/relationships/image" Target="../media/image520.png"/><Relationship Id="rId19" Type="http://schemas.openxmlformats.org/officeDocument/2006/relationships/image" Target="../media/image480.png"/><Relationship Id="rId14" Type="http://schemas.openxmlformats.org/officeDocument/2006/relationships/image" Target="../media/image290.png"/><Relationship Id="rId22" Type="http://schemas.openxmlformats.org/officeDocument/2006/relationships/image" Target="../media/image5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Relationship Id="rId9" Type="http://schemas.openxmlformats.org/officeDocument/2006/relationships/image" Target="../media/image6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28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o.org/public/images/comparisons/eso1209a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4F09D-CDB9-4F90-A77B-34E2BE0B8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2130426"/>
            <a:ext cx="11161240" cy="1470025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SP3176 The Universe </a:t>
            </a:r>
            <a:br>
              <a:rPr lang="en-SG" dirty="0"/>
            </a:br>
            <a:r>
              <a:rPr lang="en-SG" dirty="0">
                <a:solidFill>
                  <a:schemeClr val="accent1"/>
                </a:solidFill>
              </a:rPr>
              <a:t>Chapter 4: Molecules in Space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3428DA7-5A78-4EA8-A00F-185747477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581128"/>
            <a:ext cx="8534400" cy="1057672"/>
          </a:xfrm>
        </p:spPr>
        <p:txBody>
          <a:bodyPr/>
          <a:lstStyle/>
          <a:p>
            <a:r>
              <a:rPr lang="en-SG" dirty="0"/>
              <a:t>Lim Zhi 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FDF87-2687-4210-9E99-FF606F23F5D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2424" y="260648"/>
            <a:ext cx="1971637" cy="779074"/>
          </a:xfrm>
          <a:prstGeom prst="rect">
            <a:avLst/>
          </a:prstGeom>
        </p:spPr>
      </p:pic>
      <p:pic>
        <p:nvPicPr>
          <p:cNvPr id="6" name="Picture 5" descr="nus logo.jpg">
            <a:extLst>
              <a:ext uri="{FF2B5EF4-FFF2-40B4-BE49-F238E27FC236}">
                <a16:creationId xmlns:a16="http://schemas.microsoft.com/office/drawing/2014/main" id="{0E5BC8BF-DB49-4FBF-A3EF-1CF1F0C29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7938" y="277882"/>
            <a:ext cx="1842811" cy="8718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678-574C-79CC-7A5C-ACFD90C5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08920"/>
            <a:ext cx="10972800" cy="1143000"/>
          </a:xfrm>
        </p:spPr>
        <p:txBody>
          <a:bodyPr>
            <a:normAutofit/>
          </a:bodyPr>
          <a:lstStyle/>
          <a:p>
            <a:r>
              <a:rPr lang="en-SG" sz="2900" dirty="0">
                <a:solidFill>
                  <a:schemeClr val="tx2"/>
                </a:solidFill>
              </a:rPr>
              <a:t>How will the “quantum molecule” differ from the “quantum atom”?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3971-D6FE-0C8E-09A5-5F94090A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036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678-574C-79CC-7A5C-ACFD90C5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1143000"/>
          </a:xfrm>
        </p:spPr>
        <p:txBody>
          <a:bodyPr/>
          <a:lstStyle/>
          <a:p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Quantum Molecule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3971-D6FE-0C8E-09A5-5F94090A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11</a:t>
            </a:fld>
            <a:endParaRPr lang="en-S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D7B043-73EE-93DA-6DB1-031E13A23172}"/>
              </a:ext>
            </a:extLst>
          </p:cNvPr>
          <p:cNvGrpSpPr/>
          <p:nvPr/>
        </p:nvGrpSpPr>
        <p:grpSpPr>
          <a:xfrm>
            <a:off x="335360" y="2115252"/>
            <a:ext cx="3096344" cy="2465876"/>
            <a:chOff x="551384" y="1556792"/>
            <a:chExt cx="3744417" cy="28268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262C2F-1E8C-5B79-63A8-9D605B9B2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683" t="39929" r="2480" b="14818"/>
            <a:stretch/>
          </p:blipFill>
          <p:spPr>
            <a:xfrm>
              <a:off x="551384" y="1700808"/>
              <a:ext cx="1368153" cy="2448272"/>
            </a:xfrm>
            <a:prstGeom prst="rect">
              <a:avLst/>
            </a:prstGeom>
          </p:spPr>
        </p:pic>
        <p:pic>
          <p:nvPicPr>
            <p:cNvPr id="1026" name="Picture 2" descr="The molecular orbital diagram for nitrogen gas">
              <a:extLst>
                <a:ext uri="{FF2B5EF4-FFF2-40B4-BE49-F238E27FC236}">
                  <a16:creationId xmlns:a16="http://schemas.microsoft.com/office/drawing/2014/main" id="{EB1FDC4E-6C14-217C-6FDC-33104B61A9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76745" b="46007"/>
            <a:stretch/>
          </p:blipFill>
          <p:spPr bwMode="auto">
            <a:xfrm rot="10800000">
              <a:off x="2351585" y="1556792"/>
              <a:ext cx="1944216" cy="2826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D54CE4-4C6C-6657-CB97-504C2482DD9F}"/>
                </a:ext>
              </a:extLst>
            </p:cNvPr>
            <p:cNvSpPr/>
            <p:nvPr/>
          </p:nvSpPr>
          <p:spPr>
            <a:xfrm>
              <a:off x="2207568" y="3068960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D73F5EE-554D-1685-8628-4DBC14144733}"/>
              </a:ext>
            </a:extLst>
          </p:cNvPr>
          <p:cNvGrpSpPr>
            <a:grpSpLocks noChangeAspect="1"/>
          </p:cNvGrpSpPr>
          <p:nvPr/>
        </p:nvGrpSpPr>
        <p:grpSpPr>
          <a:xfrm>
            <a:off x="4450926" y="1701128"/>
            <a:ext cx="7405714" cy="2880000"/>
            <a:chOff x="839416" y="1628800"/>
            <a:chExt cx="5184576" cy="20162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A32E26-2949-699C-6768-E33A8EE67032}"/>
                </a:ext>
              </a:extLst>
            </p:cNvPr>
            <p:cNvSpPr/>
            <p:nvPr/>
          </p:nvSpPr>
          <p:spPr>
            <a:xfrm>
              <a:off x="839416" y="1628800"/>
              <a:ext cx="5184576" cy="2016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9EE449-887F-9611-C19F-3F120AEF1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941" y="2819725"/>
              <a:ext cx="491619" cy="9762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2CA54C-D4C3-D463-E484-A6FC2D8A6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32" y="2508537"/>
              <a:ext cx="720000" cy="72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9F2717-CCD3-0C35-C829-C622AF282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600" y="2688537"/>
              <a:ext cx="360000" cy="3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E8E746-93C7-9F04-FADD-6F7969039379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916832"/>
              <a:ext cx="0" cy="165618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2284508E-29FA-FE81-E766-22E85F849BF1}"/>
                </a:ext>
              </a:extLst>
            </p:cNvPr>
            <p:cNvSpPr>
              <a:spLocks/>
            </p:cNvSpPr>
            <p:nvPr/>
          </p:nvSpPr>
          <p:spPr>
            <a:xfrm rot="2740218">
              <a:off x="1624565" y="1762245"/>
              <a:ext cx="301909" cy="309057"/>
            </a:xfrm>
            <a:prstGeom prst="arc">
              <a:avLst>
                <a:gd name="adj1" fmla="val 16200000"/>
                <a:gd name="adj2" fmla="val 11273540"/>
              </a:avLst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B749DB-D8EE-F789-D200-E4D201E8EC5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4260" y="2804084"/>
              <a:ext cx="792000" cy="9762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F4B323-8955-56DA-2F50-E49638F8B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752" y="2492896"/>
              <a:ext cx="720000" cy="72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85D389-6D2A-B745-C16E-63B8D4ACD5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1520" y="2672896"/>
              <a:ext cx="360000" cy="3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57F29502-EAAE-F75F-F8C5-4A02606C8D6F}"/>
                </a:ext>
              </a:extLst>
            </p:cNvPr>
            <p:cNvSpPr/>
            <p:nvPr/>
          </p:nvSpPr>
          <p:spPr>
            <a:xfrm>
              <a:off x="4703040" y="2328094"/>
              <a:ext cx="434440" cy="144016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1A0CF5B-0EE9-0198-789C-AC394C3932E2}"/>
                </a:ext>
              </a:extLst>
            </p:cNvPr>
            <p:cNvSpPr/>
            <p:nvPr/>
          </p:nvSpPr>
          <p:spPr>
            <a:xfrm>
              <a:off x="5591944" y="2688537"/>
              <a:ext cx="216024" cy="344359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14FA2C2-1422-A156-1F34-C170ACE7C1D9}"/>
                </a:ext>
              </a:extLst>
            </p:cNvPr>
            <p:cNvSpPr/>
            <p:nvPr/>
          </p:nvSpPr>
          <p:spPr>
            <a:xfrm>
              <a:off x="5519936" y="2688192"/>
              <a:ext cx="216024" cy="344359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75CABE7-621E-7D20-2FBA-8165CE586EA1}"/>
                </a:ext>
              </a:extLst>
            </p:cNvPr>
            <p:cNvSpPr/>
            <p:nvPr/>
          </p:nvSpPr>
          <p:spPr>
            <a:xfrm rot="10800000">
              <a:off x="3768176" y="2562187"/>
              <a:ext cx="324036" cy="59636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4CFCA16A-7ECD-8A81-C9CF-C7154B8B9C6C}"/>
                </a:ext>
              </a:extLst>
            </p:cNvPr>
            <p:cNvSpPr/>
            <p:nvPr/>
          </p:nvSpPr>
          <p:spPr>
            <a:xfrm rot="10800000">
              <a:off x="3653946" y="2554712"/>
              <a:ext cx="324036" cy="596367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40DA0974-178C-70F4-2A19-8C18D7B4B4A4}"/>
              </a:ext>
            </a:extLst>
          </p:cNvPr>
          <p:cNvSpPr txBox="1">
            <a:spLocks/>
          </p:cNvSpPr>
          <p:nvPr/>
        </p:nvSpPr>
        <p:spPr>
          <a:xfrm>
            <a:off x="4658670" y="4314321"/>
            <a:ext cx="22664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Rotational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9169B431-A296-15FF-F66E-9D73D8EDD635}"/>
              </a:ext>
            </a:extLst>
          </p:cNvPr>
          <p:cNvSpPr txBox="1">
            <a:spLocks/>
          </p:cNvSpPr>
          <p:nvPr/>
        </p:nvSpPr>
        <p:spPr>
          <a:xfrm>
            <a:off x="9158106" y="4312271"/>
            <a:ext cx="22664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Vibrational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ACA4201-F6CA-20AD-D0BE-EB23EB716518}"/>
              </a:ext>
            </a:extLst>
          </p:cNvPr>
          <p:cNvSpPr txBox="1">
            <a:spLocks/>
          </p:cNvSpPr>
          <p:nvPr/>
        </p:nvSpPr>
        <p:spPr>
          <a:xfrm>
            <a:off x="695400" y="4314321"/>
            <a:ext cx="22664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Electronic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DF530D-6F7A-5DDD-F7A0-6C72871A2E1A}"/>
              </a:ext>
            </a:extLst>
          </p:cNvPr>
          <p:cNvSpPr txBox="1"/>
          <p:nvPr/>
        </p:nvSpPr>
        <p:spPr>
          <a:xfrm>
            <a:off x="24680" y="5517232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700" dirty="0">
                <a:solidFill>
                  <a:schemeClr val="accent6"/>
                </a:solidFill>
              </a:rPr>
              <a:t>Central idea: In a molecule, not only electrons can move, </a:t>
            </a:r>
            <a:r>
              <a:rPr lang="en-SG" sz="2700" b="1" dirty="0">
                <a:solidFill>
                  <a:schemeClr val="accent6"/>
                </a:solidFill>
              </a:rPr>
              <a:t>nuclei can move too.</a:t>
            </a:r>
          </a:p>
        </p:txBody>
      </p:sp>
    </p:spTree>
    <p:extLst>
      <p:ext uri="{BB962C8B-B14F-4D97-AF65-F5344CB8AC3E}">
        <p14:creationId xmlns:p14="http://schemas.microsoft.com/office/powerpoint/2010/main" val="40792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Energies of electronic, vibrational and rotational states transitions</a:t>
            </a:r>
            <a:endParaRPr lang="en-SG" sz="3100" dirty="0">
              <a:solidFill>
                <a:schemeClr val="accent6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12</a:t>
            </a:fld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D7983-D71F-4C05-913F-903BB0823EE6}"/>
              </a:ext>
            </a:extLst>
          </p:cNvPr>
          <p:cNvSpPr txBox="1"/>
          <p:nvPr/>
        </p:nvSpPr>
        <p:spPr>
          <a:xfrm>
            <a:off x="551384" y="4356190"/>
            <a:ext cx="12517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UV-vis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69CD37-6289-AA43-8861-FFD4DFC1CD09}"/>
              </a:ext>
            </a:extLst>
          </p:cNvPr>
          <p:cNvGrpSpPr/>
          <p:nvPr/>
        </p:nvGrpSpPr>
        <p:grpSpPr>
          <a:xfrm>
            <a:off x="4223792" y="1417638"/>
            <a:ext cx="7704856" cy="5323730"/>
            <a:chOff x="624932" y="511556"/>
            <a:chExt cx="8424936" cy="58447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5EE452-229F-4E3A-8E80-FB875488616F}"/>
                </a:ext>
              </a:extLst>
            </p:cNvPr>
            <p:cNvSpPr/>
            <p:nvPr/>
          </p:nvSpPr>
          <p:spPr>
            <a:xfrm>
              <a:off x="624932" y="511556"/>
              <a:ext cx="8424936" cy="5844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A42458F-09A1-6E59-47E5-65CD6A5DDBBD}"/>
                </a:ext>
              </a:extLst>
            </p:cNvPr>
            <p:cNvCxnSpPr/>
            <p:nvPr/>
          </p:nvCxnSpPr>
          <p:spPr>
            <a:xfrm>
              <a:off x="2974976" y="1683969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F283FCF-8B2C-5A23-CD6E-8E90DC06EB61}"/>
                </a:ext>
              </a:extLst>
            </p:cNvPr>
            <p:cNvCxnSpPr/>
            <p:nvPr/>
          </p:nvCxnSpPr>
          <p:spPr>
            <a:xfrm>
              <a:off x="2974976" y="1539953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58FD346-3A94-25B4-C34E-157AA99DDDDA}"/>
                </a:ext>
              </a:extLst>
            </p:cNvPr>
            <p:cNvCxnSpPr/>
            <p:nvPr/>
          </p:nvCxnSpPr>
          <p:spPr>
            <a:xfrm>
              <a:off x="2974976" y="1395937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B319F2-363A-C2D6-C9FE-365CF375434F}"/>
                </a:ext>
              </a:extLst>
            </p:cNvPr>
            <p:cNvCxnSpPr/>
            <p:nvPr/>
          </p:nvCxnSpPr>
          <p:spPr>
            <a:xfrm>
              <a:off x="2974976" y="1251921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BE78669-7924-2088-4817-62FF9B8253FE}"/>
                </a:ext>
              </a:extLst>
            </p:cNvPr>
            <p:cNvCxnSpPr/>
            <p:nvPr/>
          </p:nvCxnSpPr>
          <p:spPr>
            <a:xfrm>
              <a:off x="2974976" y="1107905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312B846-CB90-4185-78D9-EF65B753D0ED}"/>
                </a:ext>
              </a:extLst>
            </p:cNvPr>
            <p:cNvCxnSpPr/>
            <p:nvPr/>
          </p:nvCxnSpPr>
          <p:spPr>
            <a:xfrm>
              <a:off x="2974976" y="963889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40E869-B7E9-6CD5-160C-62617CE2F645}"/>
                </a:ext>
              </a:extLst>
            </p:cNvPr>
            <p:cNvCxnSpPr/>
            <p:nvPr/>
          </p:nvCxnSpPr>
          <p:spPr>
            <a:xfrm>
              <a:off x="2974976" y="6076457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CC3CC0-61F6-F36C-0331-B291BCB41A06}"/>
                </a:ext>
              </a:extLst>
            </p:cNvPr>
            <p:cNvCxnSpPr/>
            <p:nvPr/>
          </p:nvCxnSpPr>
          <p:spPr>
            <a:xfrm>
              <a:off x="2974976" y="5932441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74F198C-5FB8-D2CE-117D-396D53A75516}"/>
                </a:ext>
              </a:extLst>
            </p:cNvPr>
            <p:cNvCxnSpPr/>
            <p:nvPr/>
          </p:nvCxnSpPr>
          <p:spPr>
            <a:xfrm>
              <a:off x="2974976" y="5788425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590DFA-47FE-EC0A-436D-2CD8D8E917E4}"/>
                </a:ext>
              </a:extLst>
            </p:cNvPr>
            <p:cNvCxnSpPr/>
            <p:nvPr/>
          </p:nvCxnSpPr>
          <p:spPr>
            <a:xfrm>
              <a:off x="2974976" y="5644409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3BFE565-8740-8349-931D-D30149EDAE3D}"/>
                </a:ext>
              </a:extLst>
            </p:cNvPr>
            <p:cNvCxnSpPr/>
            <p:nvPr/>
          </p:nvCxnSpPr>
          <p:spPr>
            <a:xfrm>
              <a:off x="2974976" y="5500393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2D802D-D689-CECC-871A-BBB6AC746524}"/>
                </a:ext>
              </a:extLst>
            </p:cNvPr>
            <p:cNvCxnSpPr/>
            <p:nvPr/>
          </p:nvCxnSpPr>
          <p:spPr>
            <a:xfrm>
              <a:off x="2974976" y="5356377"/>
              <a:ext cx="288032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450882-6106-67ED-7D2F-A72569F2BF1E}"/>
                </a:ext>
              </a:extLst>
            </p:cNvPr>
            <p:cNvCxnSpPr/>
            <p:nvPr/>
          </p:nvCxnSpPr>
          <p:spPr>
            <a:xfrm flipV="1">
              <a:off x="3118992" y="1683969"/>
              <a:ext cx="72008" cy="4392488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5BB3A8B-CC02-EF14-A0F5-216C01752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7024" y="1539953"/>
              <a:ext cx="72008" cy="4536504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FF4B6CF-7129-AA32-10C7-3B04FD5DD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5056" y="1395937"/>
              <a:ext cx="72008" cy="4680520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44997D2-7217-260D-D6A1-6C491E32B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2627" y="1251921"/>
              <a:ext cx="52469" cy="4824536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64DDEC-FCF7-3A9A-26FC-672DFC2A7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0659" y="1107905"/>
              <a:ext cx="62238" cy="4968552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D9125C4-D491-9261-E91B-19230AD2B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922" y="963889"/>
              <a:ext cx="62238" cy="5112568"/>
            </a:xfrm>
            <a:prstGeom prst="straightConnector1">
              <a:avLst/>
            </a:prstGeom>
            <a:ln w="12700"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2B4395-F948-CB54-2282-339A7F975377}"/>
                </a:ext>
              </a:extLst>
            </p:cNvPr>
            <p:cNvSpPr txBox="1"/>
            <p:nvPr/>
          </p:nvSpPr>
          <p:spPr>
            <a:xfrm>
              <a:off x="694980" y="836712"/>
              <a:ext cx="1712926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SG" sz="1900" dirty="0"/>
                <a:t>Higher energy molecular orbital state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0FE0C1A-5477-A6D4-D6D3-EAB41C9BD672}"/>
                    </a:ext>
                  </a:extLst>
                </p:cNvPr>
                <p:cNvSpPr txBox="1"/>
                <p:nvPr/>
              </p:nvSpPr>
              <p:spPr>
                <a:xfrm>
                  <a:off x="2465393" y="5995864"/>
                  <a:ext cx="445314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FB1BE40-1133-802C-BA00-231737A490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393" y="5995864"/>
                  <a:ext cx="445314" cy="200055"/>
                </a:xfrm>
                <a:prstGeom prst="rect">
                  <a:avLst/>
                </a:prstGeom>
                <a:blipFill>
                  <a:blip r:embed="rId2"/>
                  <a:stretch>
                    <a:fillRect l="-5479" r="-8219" b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47E2DE0-8877-DBF9-73E9-B3C463C08B31}"/>
                    </a:ext>
                  </a:extLst>
                </p:cNvPr>
                <p:cNvSpPr txBox="1"/>
                <p:nvPr/>
              </p:nvSpPr>
              <p:spPr>
                <a:xfrm>
                  <a:off x="2470920" y="5832806"/>
                  <a:ext cx="445314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59FAA6E-7916-D289-C191-63B84AEC63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920" y="5832806"/>
                  <a:ext cx="445314" cy="200055"/>
                </a:xfrm>
                <a:prstGeom prst="rect">
                  <a:avLst/>
                </a:prstGeom>
                <a:blipFill>
                  <a:blip r:embed="rId3"/>
                  <a:stretch>
                    <a:fillRect l="-5479" r="-8219" b="-30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552FA8A-BDE3-B8BC-F597-EA9D2A8F161C}"/>
                    </a:ext>
                  </a:extLst>
                </p:cNvPr>
                <p:cNvSpPr txBox="1"/>
                <p:nvPr/>
              </p:nvSpPr>
              <p:spPr>
                <a:xfrm>
                  <a:off x="2787813" y="5686950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7725ECF2-336B-1C43-84FB-794147992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7813" y="5686950"/>
                  <a:ext cx="131446" cy="200055"/>
                </a:xfrm>
                <a:prstGeom prst="rect">
                  <a:avLst/>
                </a:prstGeom>
                <a:blipFill>
                  <a:blip r:embed="rId4"/>
                  <a:stretch>
                    <a:fillRect l="-27273" r="-27273" b="-30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647E9D4-450B-7461-D981-736FC614087F}"/>
                    </a:ext>
                  </a:extLst>
                </p:cNvPr>
                <p:cNvSpPr txBox="1"/>
                <p:nvPr/>
              </p:nvSpPr>
              <p:spPr>
                <a:xfrm>
                  <a:off x="2794300" y="5541152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12ED319E-D5B6-F015-2E2F-47951008F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4300" y="5541152"/>
                  <a:ext cx="131446" cy="200055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7273" b="-30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3B0EFE-1B14-2232-F539-DE5758DAD1D3}"/>
                    </a:ext>
                  </a:extLst>
                </p:cNvPr>
                <p:cNvSpPr txBox="1"/>
                <p:nvPr/>
              </p:nvSpPr>
              <p:spPr>
                <a:xfrm>
                  <a:off x="2792163" y="5402843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867A40B-F389-B85C-FB97-2A935033B8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2163" y="5402843"/>
                  <a:ext cx="131446" cy="200055"/>
                </a:xfrm>
                <a:prstGeom prst="rect">
                  <a:avLst/>
                </a:prstGeom>
                <a:blipFill>
                  <a:blip r:embed="rId6"/>
                  <a:stretch>
                    <a:fillRect l="-27273" r="-27273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A005125-B965-F2A9-F0BE-AF314888D6BE}"/>
                    </a:ext>
                  </a:extLst>
                </p:cNvPr>
                <p:cNvSpPr txBox="1"/>
                <p:nvPr/>
              </p:nvSpPr>
              <p:spPr>
                <a:xfrm>
                  <a:off x="2783342" y="5240477"/>
                  <a:ext cx="138468" cy="2000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523294C6-0EE4-39C4-72B6-71918FCE0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3342" y="5240477"/>
                  <a:ext cx="138468" cy="200055"/>
                </a:xfrm>
                <a:prstGeom prst="rect">
                  <a:avLst/>
                </a:prstGeom>
                <a:blipFill>
                  <a:blip r:embed="rId7"/>
                  <a:stretch>
                    <a:fillRect l="-27273" r="-31818" b="-937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773FA59-D759-E2BE-4A12-220633C0D66E}"/>
                    </a:ext>
                  </a:extLst>
                </p:cNvPr>
                <p:cNvSpPr txBox="1"/>
                <p:nvPr/>
              </p:nvSpPr>
              <p:spPr>
                <a:xfrm>
                  <a:off x="2468784" y="1590212"/>
                  <a:ext cx="445314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5ADA97D-E2D3-7CA4-3F94-4232805916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8784" y="1590212"/>
                  <a:ext cx="445314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5479" r="-6849" b="-30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C8DE7DE-89FD-D9C4-7C66-9A97A27CF0DE}"/>
                    </a:ext>
                  </a:extLst>
                </p:cNvPr>
                <p:cNvSpPr txBox="1"/>
                <p:nvPr/>
              </p:nvSpPr>
              <p:spPr>
                <a:xfrm>
                  <a:off x="2474311" y="1427154"/>
                  <a:ext cx="445314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7C6611B-7D49-F41B-A263-6A06EE278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311" y="1427154"/>
                  <a:ext cx="445314" cy="200055"/>
                </a:xfrm>
                <a:prstGeom prst="rect">
                  <a:avLst/>
                </a:prstGeom>
                <a:blipFill>
                  <a:blip r:embed="rId9"/>
                  <a:stretch>
                    <a:fillRect l="-5479" r="-6849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3EFAB0-593C-F325-FD21-BDF7E5F26DA1}"/>
                    </a:ext>
                  </a:extLst>
                </p:cNvPr>
                <p:cNvSpPr txBox="1"/>
                <p:nvPr/>
              </p:nvSpPr>
              <p:spPr>
                <a:xfrm>
                  <a:off x="2791204" y="1281298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4B2E63E5-ACAF-9D61-C3DC-66CCF7D41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204" y="1281298"/>
                  <a:ext cx="131446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28571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1944D2D-A963-FFD0-2F5A-99C960AED100}"/>
                    </a:ext>
                  </a:extLst>
                </p:cNvPr>
                <p:cNvSpPr txBox="1"/>
                <p:nvPr/>
              </p:nvSpPr>
              <p:spPr>
                <a:xfrm>
                  <a:off x="2797691" y="1135500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C8CBB1C-632E-98E5-DC64-79E5EAF2A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7691" y="1135500"/>
                  <a:ext cx="131446" cy="200055"/>
                </a:xfrm>
                <a:prstGeom prst="rect">
                  <a:avLst/>
                </a:prstGeom>
                <a:blipFill>
                  <a:blip r:embed="rId11"/>
                  <a:stretch>
                    <a:fillRect l="-31818" r="-22727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5D30B86-EB37-6715-0A64-F1E42EEA63F1}"/>
                    </a:ext>
                  </a:extLst>
                </p:cNvPr>
                <p:cNvSpPr txBox="1"/>
                <p:nvPr/>
              </p:nvSpPr>
              <p:spPr>
                <a:xfrm>
                  <a:off x="2795554" y="997191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19DD24C-6ADF-E8BC-8BC0-DF963B939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554" y="997191"/>
                  <a:ext cx="131446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28571" b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B40C0FE8-5D2A-6B21-05B8-D8C932424FBA}"/>
                    </a:ext>
                  </a:extLst>
                </p:cNvPr>
                <p:cNvSpPr txBox="1"/>
                <p:nvPr/>
              </p:nvSpPr>
              <p:spPr>
                <a:xfrm>
                  <a:off x="2786733" y="834825"/>
                  <a:ext cx="138468" cy="2000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B8CA81F-15C9-00E9-EF73-C1306859B9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6733" y="834825"/>
                  <a:ext cx="138468" cy="200055"/>
                </a:xfrm>
                <a:prstGeom prst="rect">
                  <a:avLst/>
                </a:prstGeom>
                <a:blipFill>
                  <a:blip r:embed="rId7"/>
                  <a:stretch>
                    <a:fillRect l="-26087" r="-26087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DCFDBDD-A377-E53E-AC4A-FEE4BB855B04}"/>
                </a:ext>
              </a:extLst>
            </p:cNvPr>
            <p:cNvSpPr/>
            <p:nvPr/>
          </p:nvSpPr>
          <p:spPr>
            <a:xfrm>
              <a:off x="4897698" y="1479641"/>
              <a:ext cx="785458" cy="261610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D528C2D-1C08-4464-4DEA-97D2FEB274D4}"/>
                </a:ext>
              </a:extLst>
            </p:cNvPr>
            <p:cNvSpPr/>
            <p:nvPr/>
          </p:nvSpPr>
          <p:spPr>
            <a:xfrm>
              <a:off x="6798032" y="963889"/>
              <a:ext cx="2009594" cy="1224136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45F475-44AD-CC34-3654-9A0CED9B6657}"/>
                </a:ext>
              </a:extLst>
            </p:cNvPr>
            <p:cNvCxnSpPr>
              <a:cxnSpLocks/>
            </p:cNvCxnSpPr>
            <p:nvPr/>
          </p:nvCxnSpPr>
          <p:spPr>
            <a:xfrm>
              <a:off x="7383436" y="2035875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878EDCB-AD68-45AB-B5B3-903DD1368A91}"/>
                </a:ext>
              </a:extLst>
            </p:cNvPr>
            <p:cNvCxnSpPr>
              <a:cxnSpLocks/>
            </p:cNvCxnSpPr>
            <p:nvPr/>
          </p:nvCxnSpPr>
          <p:spPr>
            <a:xfrm>
              <a:off x="7383436" y="1891859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A9DAF2B-F5FE-6C16-983E-E6CE22628C0A}"/>
                </a:ext>
              </a:extLst>
            </p:cNvPr>
            <p:cNvCxnSpPr>
              <a:cxnSpLocks/>
            </p:cNvCxnSpPr>
            <p:nvPr/>
          </p:nvCxnSpPr>
          <p:spPr>
            <a:xfrm>
              <a:off x="7380912" y="1747843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84E77C6-5F08-6B1B-77FF-9F605393753F}"/>
                </a:ext>
              </a:extLst>
            </p:cNvPr>
            <p:cNvCxnSpPr>
              <a:cxnSpLocks/>
            </p:cNvCxnSpPr>
            <p:nvPr/>
          </p:nvCxnSpPr>
          <p:spPr>
            <a:xfrm>
              <a:off x="7374188" y="1603827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E5EA895-4A87-A50F-F134-3CAA042DB1DA}"/>
                </a:ext>
              </a:extLst>
            </p:cNvPr>
            <p:cNvCxnSpPr>
              <a:cxnSpLocks/>
            </p:cNvCxnSpPr>
            <p:nvPr/>
          </p:nvCxnSpPr>
          <p:spPr>
            <a:xfrm>
              <a:off x="7380912" y="1459811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6C713D3-4F6E-0E7D-FA2F-2E39D48DA662}"/>
                </a:ext>
              </a:extLst>
            </p:cNvPr>
            <p:cNvCxnSpPr>
              <a:cxnSpLocks/>
            </p:cNvCxnSpPr>
            <p:nvPr/>
          </p:nvCxnSpPr>
          <p:spPr>
            <a:xfrm>
              <a:off x="7380912" y="1315795"/>
              <a:ext cx="12600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3E6B206-6D70-238E-5C52-5FED7782F115}"/>
                    </a:ext>
                  </a:extLst>
                </p:cNvPr>
                <p:cNvSpPr txBox="1"/>
                <p:nvPr/>
              </p:nvSpPr>
              <p:spPr>
                <a:xfrm>
                  <a:off x="6930101" y="1963867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82F4697-E067-D6D1-E4D8-D4AFC67D0D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01" y="1963867"/>
                  <a:ext cx="416461" cy="200055"/>
                </a:xfrm>
                <a:prstGeom prst="rect">
                  <a:avLst/>
                </a:prstGeom>
                <a:blipFill>
                  <a:blip r:embed="rId13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C931EAA-4166-2E25-474C-FC539DC32362}"/>
                    </a:ext>
                  </a:extLst>
                </p:cNvPr>
                <p:cNvSpPr txBox="1"/>
                <p:nvPr/>
              </p:nvSpPr>
              <p:spPr>
                <a:xfrm>
                  <a:off x="6935628" y="1800809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01CFB0D2-920F-7C0B-B88D-8E843E94F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5628" y="1800809"/>
                  <a:ext cx="416461" cy="200055"/>
                </a:xfrm>
                <a:prstGeom prst="rect">
                  <a:avLst/>
                </a:prstGeom>
                <a:blipFill>
                  <a:blip r:embed="rId14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D32AF4B-97BC-E8A3-746C-9B32152D27DB}"/>
                    </a:ext>
                  </a:extLst>
                </p:cNvPr>
                <p:cNvSpPr txBox="1"/>
                <p:nvPr/>
              </p:nvSpPr>
              <p:spPr>
                <a:xfrm>
                  <a:off x="7218901" y="1654953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9A1A40F-85FF-FB71-55D7-2DE4E7E426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901" y="1654953"/>
                  <a:ext cx="131446" cy="200055"/>
                </a:xfrm>
                <a:prstGeom prst="rect">
                  <a:avLst/>
                </a:prstGeom>
                <a:blipFill>
                  <a:blip r:embed="rId15"/>
                  <a:stretch>
                    <a:fillRect l="-27273" r="-27273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E148234-05EA-EE96-82F2-36B350399CC7}"/>
                    </a:ext>
                  </a:extLst>
                </p:cNvPr>
                <p:cNvSpPr txBox="1"/>
                <p:nvPr/>
              </p:nvSpPr>
              <p:spPr>
                <a:xfrm>
                  <a:off x="7225388" y="1509155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AAAFB075-9C2C-6F37-191B-EFF0BA774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5388" y="1509155"/>
                  <a:ext cx="131446" cy="200055"/>
                </a:xfrm>
                <a:prstGeom prst="rect">
                  <a:avLst/>
                </a:prstGeom>
                <a:blipFill>
                  <a:blip r:embed="rId5"/>
                  <a:stretch>
                    <a:fillRect l="-27273" r="-27273" b="-6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091885F-0927-51B0-FDDA-783086876745}"/>
                    </a:ext>
                  </a:extLst>
                </p:cNvPr>
                <p:cNvSpPr txBox="1"/>
                <p:nvPr/>
              </p:nvSpPr>
              <p:spPr>
                <a:xfrm>
                  <a:off x="7223251" y="1370846"/>
                  <a:ext cx="131446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8CD7DBA9-CEEC-1D40-7A71-1EDB7EC8A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3251" y="1370846"/>
                  <a:ext cx="131446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33333" r="-28571" b="-303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B412524-5474-80EB-FD32-8585B0FFC442}"/>
                    </a:ext>
                  </a:extLst>
                </p:cNvPr>
                <p:cNvSpPr txBox="1"/>
                <p:nvPr/>
              </p:nvSpPr>
              <p:spPr>
                <a:xfrm>
                  <a:off x="7214430" y="1208480"/>
                  <a:ext cx="138468" cy="2000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576292ED-1240-D480-5240-117DEAFB6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430" y="1208480"/>
                  <a:ext cx="138468" cy="200055"/>
                </a:xfrm>
                <a:prstGeom prst="rect">
                  <a:avLst/>
                </a:prstGeom>
                <a:blipFill>
                  <a:blip r:embed="rId16"/>
                  <a:stretch>
                    <a:fillRect l="-26087" r="-26087" b="-606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E96E7792-12CC-79C2-6BFC-A6AF3D2C1AD7}"/>
                    </a:ext>
                  </a:extLst>
                </p:cNvPr>
                <p:cNvSpPr txBox="1"/>
                <p:nvPr/>
              </p:nvSpPr>
              <p:spPr>
                <a:xfrm>
                  <a:off x="3464370" y="620688"/>
                  <a:ext cx="628480" cy="2616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7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SG" sz="1700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2D5B77F9-C1F4-5FC5-01FF-99C4C1275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4370" y="620688"/>
                  <a:ext cx="628480" cy="261610"/>
                </a:xfrm>
                <a:prstGeom prst="rect">
                  <a:avLst/>
                </a:prstGeom>
                <a:blipFill>
                  <a:blip r:embed="rId17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A2BB0D25-9314-6F79-373D-F236CD1A6BBF}"/>
                    </a:ext>
                  </a:extLst>
                </p:cNvPr>
                <p:cNvSpPr txBox="1"/>
                <p:nvPr/>
              </p:nvSpPr>
              <p:spPr>
                <a:xfrm>
                  <a:off x="4919192" y="624021"/>
                  <a:ext cx="628480" cy="2616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7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SG" sz="170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BB3B1FB-6490-2FA6-011B-2D63E731F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192" y="624021"/>
                  <a:ext cx="628480" cy="261610"/>
                </a:xfrm>
                <a:prstGeom prst="rect">
                  <a:avLst/>
                </a:prstGeom>
                <a:blipFill>
                  <a:blip r:embed="rId18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85B931B-6E1B-F4AF-54C3-4CBCB56064B4}"/>
                    </a:ext>
                  </a:extLst>
                </p:cNvPr>
                <p:cNvSpPr txBox="1"/>
                <p:nvPr/>
              </p:nvSpPr>
              <p:spPr>
                <a:xfrm>
                  <a:off x="4732530" y="5022760"/>
                  <a:ext cx="628480" cy="2616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7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SG" sz="170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EC0CCC6-1A2B-D695-14F8-F678D01C9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530" y="5022760"/>
                  <a:ext cx="628480" cy="261610"/>
                </a:xfrm>
                <a:prstGeom prst="rect">
                  <a:avLst/>
                </a:prstGeom>
                <a:blipFill>
                  <a:blip r:embed="rId19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49373F7-617C-A4A7-ECFB-443AF858EAC3}"/>
                </a:ext>
              </a:extLst>
            </p:cNvPr>
            <p:cNvCxnSpPr>
              <a:cxnSpLocks/>
            </p:cNvCxnSpPr>
            <p:nvPr/>
          </p:nvCxnSpPr>
          <p:spPr>
            <a:xfrm>
              <a:off x="5007091" y="1662793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E067141-83D1-DDB7-427D-9EE971C9BF66}"/>
                </a:ext>
              </a:extLst>
            </p:cNvPr>
            <p:cNvCxnSpPr>
              <a:cxnSpLocks/>
            </p:cNvCxnSpPr>
            <p:nvPr/>
          </p:nvCxnSpPr>
          <p:spPr>
            <a:xfrm>
              <a:off x="5006865" y="1646457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F513861-0795-138A-C32D-DF161CE27201}"/>
                </a:ext>
              </a:extLst>
            </p:cNvPr>
            <p:cNvCxnSpPr>
              <a:cxnSpLocks/>
            </p:cNvCxnSpPr>
            <p:nvPr/>
          </p:nvCxnSpPr>
          <p:spPr>
            <a:xfrm>
              <a:off x="5005297" y="1629865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FF26C18-5311-293E-0BB2-C28079F26395}"/>
                </a:ext>
              </a:extLst>
            </p:cNvPr>
            <p:cNvCxnSpPr>
              <a:cxnSpLocks/>
            </p:cNvCxnSpPr>
            <p:nvPr/>
          </p:nvCxnSpPr>
          <p:spPr>
            <a:xfrm>
              <a:off x="5005071" y="1613529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1FF1ED8-BFF1-8790-C454-9F2D030EADFB}"/>
                </a:ext>
              </a:extLst>
            </p:cNvPr>
            <p:cNvCxnSpPr>
              <a:cxnSpLocks/>
            </p:cNvCxnSpPr>
            <p:nvPr/>
          </p:nvCxnSpPr>
          <p:spPr>
            <a:xfrm>
              <a:off x="5002402" y="1596281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00719E8-8100-789C-2E71-D4183E683414}"/>
                </a:ext>
              </a:extLst>
            </p:cNvPr>
            <p:cNvCxnSpPr>
              <a:cxnSpLocks/>
            </p:cNvCxnSpPr>
            <p:nvPr/>
          </p:nvCxnSpPr>
          <p:spPr>
            <a:xfrm>
              <a:off x="5002176" y="1579945"/>
              <a:ext cx="566671" cy="0"/>
            </a:xfrm>
            <a:prstGeom prst="line">
              <a:avLst/>
            </a:prstGeom>
            <a:ln w="31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AE3D81A-71F3-B5A2-F0CD-277763D5995E}"/>
                </a:ext>
              </a:extLst>
            </p:cNvPr>
            <p:cNvCxnSpPr/>
            <p:nvPr/>
          </p:nvCxnSpPr>
          <p:spPr>
            <a:xfrm flipV="1">
              <a:off x="4897698" y="963889"/>
              <a:ext cx="1900334" cy="51575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09C725A-3167-D950-B076-E1F8B46C7CCC}"/>
                </a:ext>
              </a:extLst>
            </p:cNvPr>
            <p:cNvCxnSpPr>
              <a:cxnSpLocks/>
            </p:cNvCxnSpPr>
            <p:nvPr/>
          </p:nvCxnSpPr>
          <p:spPr>
            <a:xfrm>
              <a:off x="4897698" y="1738057"/>
              <a:ext cx="1893702" cy="449968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0F6CCD6-0E81-6B0A-471E-6D43F903D66E}"/>
                </a:ext>
              </a:extLst>
            </p:cNvPr>
            <p:cNvSpPr txBox="1"/>
            <p:nvPr/>
          </p:nvSpPr>
          <p:spPr>
            <a:xfrm>
              <a:off x="695400" y="5301208"/>
              <a:ext cx="1732732" cy="8771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SG" sz="1900" dirty="0"/>
                <a:t>Lower energy molecular orbital state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E7D9710-DA21-3983-E2B8-A0C2D8451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296" y="5022760"/>
              <a:ext cx="759400" cy="333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F7B89B1-9CB3-E367-CE57-35F76A4D7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80979" y="5016595"/>
              <a:ext cx="746723" cy="477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95FE20C-F5CB-BF33-B652-FAF804B2F0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5296" y="5022760"/>
              <a:ext cx="772406" cy="618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4671FC8-429F-B2FE-C3F3-BA94B1BD6AB5}"/>
                </a:ext>
              </a:extLst>
            </p:cNvPr>
            <p:cNvSpPr txBox="1"/>
            <p:nvPr/>
          </p:nvSpPr>
          <p:spPr>
            <a:xfrm>
              <a:off x="6456040" y="4860449"/>
              <a:ext cx="158883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SG" sz="1900" dirty="0"/>
                <a:t>Vibrational energy states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D1200F1-F087-0959-EF68-971B753D512A}"/>
                </a:ext>
              </a:extLst>
            </p:cNvPr>
            <p:cNvSpPr txBox="1"/>
            <p:nvPr/>
          </p:nvSpPr>
          <p:spPr>
            <a:xfrm>
              <a:off x="7214430" y="2221959"/>
              <a:ext cx="1588836" cy="5847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SG" sz="1900" dirty="0"/>
                <a:t>Rotational  energy states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370C43D-CBAB-6B91-7FE2-DD8AA1B638CA}"/>
                  </a:ext>
                </a:extLst>
              </p:cNvPr>
              <p:cNvSpPr txBox="1"/>
              <p:nvPr/>
            </p:nvSpPr>
            <p:spPr>
              <a:xfrm>
                <a:off x="551384" y="3356992"/>
                <a:ext cx="4808239" cy="446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9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MO</m:t>
                          </m:r>
                        </m:sub>
                      </m:sSub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9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SG" sz="2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SG" sz="2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9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rot</m:t>
                          </m:r>
                        </m:sub>
                      </m:sSub>
                    </m:oMath>
                  </m:oMathPara>
                </a14:m>
                <a:endParaRPr lang="en-SG" sz="2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370C43D-CBAB-6B91-7FE2-DD8AA1B63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356992"/>
                <a:ext cx="4808239" cy="4462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>
            <a:extLst>
              <a:ext uri="{FF2B5EF4-FFF2-40B4-BE49-F238E27FC236}">
                <a16:creationId xmlns:a16="http://schemas.microsoft.com/office/drawing/2014/main" id="{316F4401-308C-866D-20A9-9D5DC4520046}"/>
              </a:ext>
            </a:extLst>
          </p:cNvPr>
          <p:cNvSpPr txBox="1"/>
          <p:nvPr/>
        </p:nvSpPr>
        <p:spPr>
          <a:xfrm>
            <a:off x="2664722" y="4356190"/>
            <a:ext cx="90890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rgbClr val="FF0000"/>
                </a:solidFill>
              </a:rPr>
              <a:t>IR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5AA54A-6608-EACB-4434-804B9693EDEE}"/>
              </a:ext>
            </a:extLst>
          </p:cNvPr>
          <p:cNvSpPr txBox="1"/>
          <p:nvPr/>
        </p:nvSpPr>
        <p:spPr>
          <a:xfrm>
            <a:off x="3924371" y="4360671"/>
            <a:ext cx="159556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rgbClr val="C00000"/>
                </a:solidFill>
              </a:rPr>
              <a:t>Microwave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8992748-0408-0C53-1C3E-B697DBF6D820}"/>
              </a:ext>
            </a:extLst>
          </p:cNvPr>
          <p:cNvCxnSpPr>
            <a:cxnSpLocks/>
          </p:cNvCxnSpPr>
          <p:nvPr/>
        </p:nvCxnSpPr>
        <p:spPr>
          <a:xfrm flipH="1" flipV="1">
            <a:off x="983432" y="3904460"/>
            <a:ext cx="12383" cy="40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EA26DC6-6FBA-DD35-5BDB-10B35A1F955D}"/>
              </a:ext>
            </a:extLst>
          </p:cNvPr>
          <p:cNvCxnSpPr>
            <a:cxnSpLocks/>
          </p:cNvCxnSpPr>
          <p:nvPr/>
        </p:nvCxnSpPr>
        <p:spPr>
          <a:xfrm flipH="1" flipV="1">
            <a:off x="2855640" y="3947284"/>
            <a:ext cx="0" cy="406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BF1A2D4-D710-F651-99D5-C64ABB17E21A}"/>
              </a:ext>
            </a:extLst>
          </p:cNvPr>
          <p:cNvCxnSpPr>
            <a:cxnSpLocks/>
          </p:cNvCxnSpPr>
          <p:nvPr/>
        </p:nvCxnSpPr>
        <p:spPr>
          <a:xfrm flipV="1">
            <a:off x="4725752" y="3904460"/>
            <a:ext cx="2096" cy="4492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3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/>
      <p:bldP spid="9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55780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Born &amp; Oppenheimer: </a:t>
            </a:r>
          </a:p>
          <a:p>
            <a:pPr algn="l"/>
            <a:r>
              <a:rPr lang="en-SG" sz="3700" dirty="0">
                <a:solidFill>
                  <a:schemeClr val="accent1"/>
                </a:solidFill>
              </a:rPr>
              <a:t>Nuclear and electronic motion can be studied separately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SG" sz="3700" dirty="0">
              <a:solidFill>
                <a:schemeClr val="accent6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13</a:t>
            </a:fld>
            <a:endParaRPr lang="en-SG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0B309B3-007B-448F-A9F9-17349DCB4869}"/>
              </a:ext>
            </a:extLst>
          </p:cNvPr>
          <p:cNvGrpSpPr>
            <a:grpSpLocks noChangeAspect="1"/>
          </p:cNvGrpSpPr>
          <p:nvPr/>
        </p:nvGrpSpPr>
        <p:grpSpPr>
          <a:xfrm>
            <a:off x="6107110" y="2420888"/>
            <a:ext cx="5605514" cy="2179922"/>
            <a:chOff x="839416" y="1628800"/>
            <a:chExt cx="5184576" cy="201622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F3CFEBD-3827-4506-A072-F5CA310677C6}"/>
                </a:ext>
              </a:extLst>
            </p:cNvPr>
            <p:cNvSpPr/>
            <p:nvPr/>
          </p:nvSpPr>
          <p:spPr>
            <a:xfrm>
              <a:off x="839416" y="1628800"/>
              <a:ext cx="5184576" cy="2016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A35089-4A3D-4F01-BD73-357A3B40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3941" y="2819725"/>
              <a:ext cx="491619" cy="97625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A75904-7BB7-499C-93FA-4D2A25749A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32" y="2508537"/>
              <a:ext cx="720000" cy="72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AB651F7-4BB3-454C-B83F-790C875CF9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35600" y="2688537"/>
              <a:ext cx="360000" cy="3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311D5E-1791-468F-A9F6-A71E16C0FC38}"/>
                </a:ext>
              </a:extLst>
            </p:cNvPr>
            <p:cNvCxnSpPr>
              <a:cxnSpLocks/>
            </p:cNvCxnSpPr>
            <p:nvPr/>
          </p:nvCxnSpPr>
          <p:spPr>
            <a:xfrm>
              <a:off x="1775520" y="1916832"/>
              <a:ext cx="0" cy="1656184"/>
            </a:xfrm>
            <a:prstGeom prst="line">
              <a:avLst/>
            </a:prstGeom>
            <a:ln w="158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3283A3B2-2328-4C6D-BACB-74CA63608FB4}"/>
                </a:ext>
              </a:extLst>
            </p:cNvPr>
            <p:cNvSpPr>
              <a:spLocks/>
            </p:cNvSpPr>
            <p:nvPr/>
          </p:nvSpPr>
          <p:spPr>
            <a:xfrm rot="2740218">
              <a:off x="1624565" y="1762245"/>
              <a:ext cx="301909" cy="309057"/>
            </a:xfrm>
            <a:prstGeom prst="arc">
              <a:avLst>
                <a:gd name="adj1" fmla="val 16200000"/>
                <a:gd name="adj2" fmla="val 11273540"/>
              </a:avLst>
            </a:prstGeom>
            <a:ln w="19050"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9EE877-6F01-4B4A-A4D5-01DF061BA4CE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260" y="2804084"/>
              <a:ext cx="792000" cy="97625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838C9D-21E9-4AFF-8771-8CB528F622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63752" y="2492896"/>
              <a:ext cx="720000" cy="72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172AD19-D7FD-4643-98BE-4B1079E2D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1520" y="2672896"/>
              <a:ext cx="360000" cy="36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5AB180BD-E1D7-4300-B8BC-BD0663CB0A3B}"/>
                </a:ext>
              </a:extLst>
            </p:cNvPr>
            <p:cNvSpPr/>
            <p:nvPr/>
          </p:nvSpPr>
          <p:spPr>
            <a:xfrm>
              <a:off x="4703040" y="2328094"/>
              <a:ext cx="434440" cy="144016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621B5F62-C414-421C-9E7F-CA7B0B1DC8B8}"/>
                </a:ext>
              </a:extLst>
            </p:cNvPr>
            <p:cNvSpPr/>
            <p:nvPr/>
          </p:nvSpPr>
          <p:spPr>
            <a:xfrm>
              <a:off x="5591944" y="2688537"/>
              <a:ext cx="216024" cy="344359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4DB4FD87-BB06-4540-90C1-4B779CD73DE9}"/>
                </a:ext>
              </a:extLst>
            </p:cNvPr>
            <p:cNvSpPr/>
            <p:nvPr/>
          </p:nvSpPr>
          <p:spPr>
            <a:xfrm>
              <a:off x="5519936" y="2688192"/>
              <a:ext cx="216024" cy="344359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F2C19367-074C-4EF9-A4EE-E93D86E513D9}"/>
                </a:ext>
              </a:extLst>
            </p:cNvPr>
            <p:cNvSpPr/>
            <p:nvPr/>
          </p:nvSpPr>
          <p:spPr>
            <a:xfrm rot="10800000">
              <a:off x="3768176" y="2562187"/>
              <a:ext cx="324036" cy="59636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2684CBD1-E8F2-44D9-A435-5460A1C3E27E}"/>
                </a:ext>
              </a:extLst>
            </p:cNvPr>
            <p:cNvSpPr/>
            <p:nvPr/>
          </p:nvSpPr>
          <p:spPr>
            <a:xfrm rot="10800000">
              <a:off x="3653946" y="2554712"/>
              <a:ext cx="324036" cy="596367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62673B54-E2ED-41F6-8D57-6C0CD5384E11}"/>
              </a:ext>
            </a:extLst>
          </p:cNvPr>
          <p:cNvSpPr txBox="1">
            <a:spLocks/>
          </p:cNvSpPr>
          <p:nvPr/>
        </p:nvSpPr>
        <p:spPr>
          <a:xfrm>
            <a:off x="774280" y="2790056"/>
            <a:ext cx="447634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SP3176, </a:t>
            </a:r>
            <a:r>
              <a:rPr lang="en-SG" sz="2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we’lll</a:t>
            </a: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focus on the motion of the </a:t>
            </a:r>
            <a:r>
              <a:rPr lang="en-SG" sz="2900" dirty="0">
                <a:solidFill>
                  <a:schemeClr val="accent1"/>
                </a:solidFill>
              </a:rPr>
              <a:t>nuclei</a:t>
            </a: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SG" sz="2900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7D7983-D71F-4C05-913F-903BB0823EE6}"/>
              </a:ext>
            </a:extLst>
          </p:cNvPr>
          <p:cNvSpPr txBox="1"/>
          <p:nvPr/>
        </p:nvSpPr>
        <p:spPr>
          <a:xfrm>
            <a:off x="911425" y="5425129"/>
            <a:ext cx="972107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Because: </a:t>
            </a:r>
          </a:p>
          <a:p>
            <a:pPr marL="285750" indent="-285750">
              <a:buFontTx/>
              <a:buChar char="-"/>
            </a:pPr>
            <a:r>
              <a:rPr lang="en-SG" sz="2300" dirty="0">
                <a:solidFill>
                  <a:schemeClr val="accent1"/>
                </a:solidFill>
              </a:rPr>
              <a:t>Understanding molecular orbitals is a course by itself</a:t>
            </a:r>
          </a:p>
          <a:p>
            <a:pPr marL="285750" indent="-285750">
              <a:buFontTx/>
              <a:buChar char="-"/>
            </a:pPr>
            <a:r>
              <a:rPr lang="en-SG" sz="2300" dirty="0" err="1">
                <a:solidFill>
                  <a:schemeClr val="accent6">
                    <a:lumMod val="75000"/>
                  </a:schemeClr>
                </a:solidFill>
              </a:rPr>
              <a:t>Astrospectroscopy</a:t>
            </a:r>
            <a:r>
              <a:rPr lang="en-SG" sz="2300" dirty="0">
                <a:solidFill>
                  <a:schemeClr val="accent6">
                    <a:lumMod val="75000"/>
                  </a:schemeClr>
                </a:solidFill>
              </a:rPr>
              <a:t> identifies rotational &amp; vibrational transitions more easily</a:t>
            </a:r>
          </a:p>
        </p:txBody>
      </p:sp>
    </p:spTree>
    <p:extLst>
      <p:ext uri="{BB962C8B-B14F-4D97-AF65-F5344CB8AC3E}">
        <p14:creationId xmlns:p14="http://schemas.microsoft.com/office/powerpoint/2010/main" val="307141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14</a:t>
            </a:fld>
            <a:endParaRPr lang="en-SG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BDDAC0-0EC2-14E1-AFF0-FFE8C3827483}"/>
              </a:ext>
            </a:extLst>
          </p:cNvPr>
          <p:cNvSpPr txBox="1">
            <a:spLocks/>
          </p:cNvSpPr>
          <p:nvPr/>
        </p:nvSpPr>
        <p:spPr>
          <a:xfrm>
            <a:off x="609600" y="269776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Rotation of a </a:t>
            </a:r>
            <a:r>
              <a:rPr lang="en-SG" sz="3700" i="1" dirty="0">
                <a:solidFill>
                  <a:schemeClr val="accent1"/>
                </a:solidFill>
              </a:rPr>
              <a:t>diatomic</a:t>
            </a:r>
            <a:r>
              <a:rPr lang="en-SG" sz="3700" dirty="0">
                <a:solidFill>
                  <a:schemeClr val="accent1"/>
                </a:solidFill>
              </a:rPr>
              <a:t> molecule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centre of mass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1F11D4-F98C-E0EC-0092-E2D2AEFC0755}"/>
                  </a:ext>
                </a:extLst>
              </p:cNvPr>
              <p:cNvSpPr txBox="1"/>
              <p:nvPr/>
            </p:nvSpPr>
            <p:spPr>
              <a:xfrm>
                <a:off x="9151963" y="4437112"/>
                <a:ext cx="918713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1F11D4-F98C-E0EC-0092-E2D2AEFC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963" y="4437112"/>
                <a:ext cx="918713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84CB72A-D1DF-5DD2-3811-AE690B425DE9}"/>
              </a:ext>
            </a:extLst>
          </p:cNvPr>
          <p:cNvSpPr txBox="1"/>
          <p:nvPr/>
        </p:nvSpPr>
        <p:spPr>
          <a:xfrm>
            <a:off x="6686300" y="4590455"/>
            <a:ext cx="27063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/>
              <a:t>Kinetic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011B38-0814-D8E5-F3C3-DB4F1BF843D4}"/>
                  </a:ext>
                </a:extLst>
              </p:cNvPr>
              <p:cNvSpPr txBox="1"/>
              <p:nvPr/>
            </p:nvSpPr>
            <p:spPr>
              <a:xfrm>
                <a:off x="9150170" y="5289732"/>
                <a:ext cx="80804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011B38-0814-D8E5-F3C3-DB4F1BF8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70" y="5289732"/>
                <a:ext cx="808042" cy="353943"/>
              </a:xfrm>
              <a:prstGeom prst="rect">
                <a:avLst/>
              </a:prstGeom>
              <a:blipFill>
                <a:blip r:embed="rId3"/>
                <a:stretch>
                  <a:fillRect l="-7519" r="-8271" b="-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263AEF5-2E28-A43E-A93C-D4CD521ACBA4}"/>
              </a:ext>
            </a:extLst>
          </p:cNvPr>
          <p:cNvSpPr txBox="1"/>
          <p:nvPr/>
        </p:nvSpPr>
        <p:spPr>
          <a:xfrm>
            <a:off x="6686301" y="5214972"/>
            <a:ext cx="24796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/>
              <a:t>Potential energy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6F9F1A-E82A-B05F-9980-B047D6054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41" y="1412775"/>
            <a:ext cx="5884707" cy="3782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20FE62-4986-0007-E540-1BAA037E0C52}"/>
                  </a:ext>
                </a:extLst>
              </p:cNvPr>
              <p:cNvSpPr txBox="1"/>
              <p:nvPr/>
            </p:nvSpPr>
            <p:spPr>
              <a:xfrm>
                <a:off x="6779846" y="2060848"/>
                <a:ext cx="378065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SG" sz="2300" dirty="0"/>
                  <a:t> Angular momentum </a:t>
                </a:r>
              </a:p>
              <a:p>
                <a:r>
                  <a:rPr lang="en-SG" sz="2300" dirty="0"/>
                  <a:t>    (analogous to momentum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23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20FE62-4986-0007-E540-1BAA037E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846" y="2060848"/>
                <a:ext cx="3780650" cy="707886"/>
              </a:xfrm>
              <a:prstGeom prst="rect">
                <a:avLst/>
              </a:prstGeom>
              <a:blipFill>
                <a:blip r:embed="rId5"/>
                <a:stretch>
                  <a:fillRect l="-2581" t="-12931" r="-2097" b="-258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85F90-ED73-0674-B575-65CE1302DDFE}"/>
                  </a:ext>
                </a:extLst>
              </p:cNvPr>
              <p:cNvSpPr txBox="1"/>
              <p:nvPr/>
            </p:nvSpPr>
            <p:spPr>
              <a:xfrm>
                <a:off x="6782638" y="3085683"/>
                <a:ext cx="2986587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SG" sz="2300" dirty="0"/>
                  <a:t> Moment of inertial </a:t>
                </a:r>
              </a:p>
              <a:p>
                <a:r>
                  <a:rPr lang="en-SG" sz="2300" dirty="0"/>
                  <a:t>    (analogous to mass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2300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85F90-ED73-0674-B575-65CE1302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638" y="3085683"/>
                <a:ext cx="2986587" cy="707886"/>
              </a:xfrm>
              <a:prstGeom prst="rect">
                <a:avLst/>
              </a:prstGeom>
              <a:blipFill>
                <a:blip r:embed="rId6"/>
                <a:stretch>
                  <a:fillRect l="-3469" t="-12931" r="-5102" b="-258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88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15</a:t>
            </a:fld>
            <a:endParaRPr lang="en-SG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9BDDAC0-0EC2-14E1-AFF0-FFE8C3827483}"/>
              </a:ext>
            </a:extLst>
          </p:cNvPr>
          <p:cNvSpPr txBox="1">
            <a:spLocks/>
          </p:cNvSpPr>
          <p:nvPr/>
        </p:nvSpPr>
        <p:spPr>
          <a:xfrm>
            <a:off x="609600" y="269776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Rotation of a </a:t>
            </a:r>
            <a:r>
              <a:rPr lang="en-SG" sz="3700" i="1" dirty="0">
                <a:solidFill>
                  <a:schemeClr val="accent1"/>
                </a:solidFill>
              </a:rPr>
              <a:t>diatomic</a:t>
            </a:r>
            <a:r>
              <a:rPr lang="en-SG" sz="3700" dirty="0">
                <a:solidFill>
                  <a:schemeClr val="accent1"/>
                </a:solidFill>
              </a:rPr>
              <a:t> molecule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centre of mass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1F11D4-F98C-E0EC-0092-E2D2AEFC0755}"/>
                  </a:ext>
                </a:extLst>
              </p:cNvPr>
              <p:cNvSpPr txBox="1"/>
              <p:nvPr/>
            </p:nvSpPr>
            <p:spPr>
              <a:xfrm>
                <a:off x="3521103" y="5445224"/>
                <a:ext cx="918713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A1F11D4-F98C-E0EC-0092-E2D2AEFC0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03" y="5445224"/>
                <a:ext cx="918713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84CB72A-D1DF-5DD2-3811-AE690B425DE9}"/>
              </a:ext>
            </a:extLst>
          </p:cNvPr>
          <p:cNvSpPr txBox="1"/>
          <p:nvPr/>
        </p:nvSpPr>
        <p:spPr>
          <a:xfrm>
            <a:off x="1055440" y="5598567"/>
            <a:ext cx="27063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Kinetic energy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011B38-0814-D8E5-F3C3-DB4F1BF843D4}"/>
                  </a:ext>
                </a:extLst>
              </p:cNvPr>
              <p:cNvSpPr txBox="1"/>
              <p:nvPr/>
            </p:nvSpPr>
            <p:spPr>
              <a:xfrm>
                <a:off x="3519310" y="6297844"/>
                <a:ext cx="80804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E011B38-0814-D8E5-F3C3-DB4F1BF84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310" y="6297844"/>
                <a:ext cx="808042" cy="353943"/>
              </a:xfrm>
              <a:prstGeom prst="rect">
                <a:avLst/>
              </a:prstGeom>
              <a:blipFill>
                <a:blip r:embed="rId3"/>
                <a:stretch>
                  <a:fillRect l="-7519" r="-8271" b="-6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263AEF5-2E28-A43E-A93C-D4CD521ACBA4}"/>
              </a:ext>
            </a:extLst>
          </p:cNvPr>
          <p:cNvSpPr txBox="1"/>
          <p:nvPr/>
        </p:nvSpPr>
        <p:spPr>
          <a:xfrm>
            <a:off x="1055441" y="6223084"/>
            <a:ext cx="24796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Potential energy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AFECAD-98DE-FF6D-A5E0-CF85CCE0B07E}"/>
              </a:ext>
            </a:extLst>
          </p:cNvPr>
          <p:cNvSpPr txBox="1"/>
          <p:nvPr/>
        </p:nvSpPr>
        <p:spPr>
          <a:xfrm>
            <a:off x="5933513" y="1688376"/>
            <a:ext cx="507042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Schrodinger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0AB8B7-816D-B2E4-B369-A398A1F381FB}"/>
                  </a:ext>
                </a:extLst>
              </p:cNvPr>
              <p:cNvSpPr txBox="1"/>
              <p:nvPr/>
            </p:nvSpPr>
            <p:spPr>
              <a:xfrm>
                <a:off x="6958035" y="4377298"/>
                <a:ext cx="3602461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𝐵𝐽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SG" sz="23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80AB8B7-816D-B2E4-B369-A398A1F3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035" y="4377298"/>
                <a:ext cx="3602461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AA78ED3-4EF2-45D6-0CFE-EA5FE8BE9B39}"/>
                  </a:ext>
                </a:extLst>
              </p:cNvPr>
              <p:cNvSpPr txBox="1"/>
              <p:nvPr/>
            </p:nvSpPr>
            <p:spPr>
              <a:xfrm>
                <a:off x="6054837" y="5947020"/>
                <a:ext cx="4361643" cy="591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den>
                    </m:f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SG" sz="2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sSup>
                          <m:sSup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 Rotational constant.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7AA78ED3-4EF2-45D6-0CFE-EA5FE8BE9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837" y="5947020"/>
                <a:ext cx="4361643" cy="591893"/>
              </a:xfrm>
              <a:prstGeom prst="rect">
                <a:avLst/>
              </a:prstGeom>
              <a:blipFill>
                <a:blip r:embed="rId5"/>
                <a:stretch>
                  <a:fillRect r="-2933" b="-1030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E66AA56-AB6C-E55B-5DBD-7B4CF75919B4}"/>
                  </a:ext>
                </a:extLst>
              </p:cNvPr>
              <p:cNvSpPr txBox="1"/>
              <p:nvPr/>
            </p:nvSpPr>
            <p:spPr>
              <a:xfrm>
                <a:off x="6077931" y="5379313"/>
                <a:ext cx="516878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=0, 1, 2,…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: Rotational quantum number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E66AA56-AB6C-E55B-5DBD-7B4CF7591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931" y="5379313"/>
                <a:ext cx="5168787" cy="353943"/>
              </a:xfrm>
              <a:prstGeom prst="rect">
                <a:avLst/>
              </a:prstGeom>
              <a:blipFill>
                <a:blip r:embed="rId6"/>
                <a:stretch>
                  <a:fillRect l="-2476" t="-25862" r="-2476" b="-517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276F9F1A-E82A-B05F-9980-B047D6054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942" y="1412776"/>
            <a:ext cx="5017760" cy="32253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39E90-D7B2-3193-360D-FF85E9AA2232}"/>
                  </a:ext>
                </a:extLst>
              </p:cNvPr>
              <p:cNvSpPr txBox="1"/>
              <p:nvPr/>
            </p:nvSpPr>
            <p:spPr>
              <a:xfrm>
                <a:off x="6023992" y="2276872"/>
                <a:ext cx="5881803" cy="80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30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𝜕𝜃</m:t>
                              </m:r>
                            </m:den>
                          </m:f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sz="23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>
                                <m:fPr>
                                  <m:ctrlP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SG" sz="23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Ψ</m:t>
                                  </m:r>
                                </m:num>
                                <m:den>
                                  <m: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𝜕𝜃</m:t>
                                  </m:r>
                                </m:den>
                              </m:f>
                            </m:e>
                          </m:d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SG" sz="23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SG" sz="2300" b="0" i="0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SG" sz="2300" b="0" i="1" smtClean="0"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f>
                            <m:fPr>
                              <m:ctrlP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3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SG" sz="2300" b="0" i="0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SG" sz="230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SG" sz="23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39E90-D7B2-3193-360D-FF85E9AA2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2276872"/>
                <a:ext cx="5881803" cy="802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25035-59F7-DBF8-3E97-FD55301CD930}"/>
                  </a:ext>
                </a:extLst>
              </p:cNvPr>
              <p:cNvSpPr txBox="1"/>
              <p:nvPr/>
            </p:nvSpPr>
            <p:spPr>
              <a:xfrm>
                <a:off x="8410282" y="3369486"/>
                <a:ext cx="1797723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SG" sz="1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1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sty m:val="p"/>
                        </m:rPr>
                        <a:rPr lang="en-SG" sz="1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B25035-59F7-DBF8-3E97-FD55301CD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282" y="3369486"/>
                <a:ext cx="1797723" cy="292388"/>
              </a:xfrm>
              <a:prstGeom prst="rect">
                <a:avLst/>
              </a:prstGeom>
              <a:blipFill>
                <a:blip r:embed="rId9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4FABF9-8B78-E397-01B4-A64408B1CC10}"/>
                  </a:ext>
                </a:extLst>
              </p:cNvPr>
              <p:cNvSpPr txBox="1"/>
              <p:nvPr/>
            </p:nvSpPr>
            <p:spPr>
              <a:xfrm>
                <a:off x="8122708" y="3781023"/>
                <a:ext cx="2077748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9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1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SG" sz="19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4FABF9-8B78-E397-01B4-A64408B1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08" y="3781023"/>
                <a:ext cx="2077748" cy="292388"/>
              </a:xfrm>
              <a:prstGeom prst="rect">
                <a:avLst/>
              </a:prstGeom>
              <a:blipFill>
                <a:blip r:embed="rId10"/>
                <a:stretch>
                  <a:fillRect l="-2346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62C7E04-468D-D782-8D60-763377D2A103}"/>
              </a:ext>
            </a:extLst>
          </p:cNvPr>
          <p:cNvSpPr txBox="1"/>
          <p:nvPr/>
        </p:nvSpPr>
        <p:spPr>
          <a:xfrm>
            <a:off x="6637735" y="3800073"/>
            <a:ext cx="1744700" cy="261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</a:t>
            </a:r>
            <a:r>
              <a:rPr lang="en-SG" sz="1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SG" sz="17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</a:t>
            </a:r>
            <a:r>
              <a:rPr lang="en-SG" sz="17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1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20FE62-4986-0007-E540-1BAA037E0C52}"/>
                  </a:ext>
                </a:extLst>
              </p:cNvPr>
              <p:cNvSpPr txBox="1"/>
              <p:nvPr/>
            </p:nvSpPr>
            <p:spPr>
              <a:xfrm>
                <a:off x="1055440" y="4638154"/>
                <a:ext cx="5138651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SG" sz="1900" dirty="0"/>
                  <a:t> Angular momentum (analogous to momentum </a:t>
                </a:r>
                <a14:m>
                  <m:oMath xmlns:m="http://schemas.openxmlformats.org/officeDocument/2006/math"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SG" sz="1900" dirty="0"/>
                  <a:t>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20FE62-4986-0007-E540-1BAA037E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638154"/>
                <a:ext cx="5138651" cy="292388"/>
              </a:xfrm>
              <a:prstGeom prst="rect">
                <a:avLst/>
              </a:prstGeom>
              <a:blipFill>
                <a:blip r:embed="rId11"/>
                <a:stretch>
                  <a:fillRect l="-1661" t="-27083" r="-2017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85F90-ED73-0674-B575-65CE1302DDFE}"/>
                  </a:ext>
                </a:extLst>
              </p:cNvPr>
              <p:cNvSpPr txBox="1"/>
              <p:nvPr/>
            </p:nvSpPr>
            <p:spPr>
              <a:xfrm>
                <a:off x="1058232" y="5008820"/>
                <a:ext cx="4385047" cy="292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SG" sz="1900" dirty="0"/>
                  <a:t> Moment of inertial (analogous to mass </a:t>
                </a:r>
                <a14:m>
                  <m:oMath xmlns:m="http://schemas.openxmlformats.org/officeDocument/2006/math">
                    <m:r>
                      <a:rPr lang="en-SG" sz="19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SG" sz="1900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A85F90-ED73-0674-B575-65CE1302D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32" y="5008820"/>
                <a:ext cx="4385047" cy="292388"/>
              </a:xfrm>
              <a:prstGeom prst="rect">
                <a:avLst/>
              </a:prstGeom>
              <a:blipFill>
                <a:blip r:embed="rId12"/>
                <a:stretch>
                  <a:fillRect l="-1947" t="-27083" r="-2503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5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141" grpId="0"/>
      <p:bldP spid="14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 Energy </a:t>
            </a:r>
            <a:r>
              <a:rPr lang="en-SG" sz="3700" dirty="0">
                <a:solidFill>
                  <a:schemeClr val="accent6"/>
                </a:solidFill>
              </a:rPr>
              <a:t>Transitions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16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4655840" y="3336146"/>
                <a:ext cx="112825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3336146"/>
                <a:ext cx="1128258" cy="353943"/>
              </a:xfrm>
              <a:prstGeom prst="rect">
                <a:avLst/>
              </a:prstGeom>
              <a:blipFill>
                <a:blip r:embed="rId2"/>
                <a:stretch>
                  <a:fillRect l="-5946" r="-5405" b="-293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60D3EE17-9611-4BC4-9B93-769DD9D1D00F}"/>
              </a:ext>
            </a:extLst>
          </p:cNvPr>
          <p:cNvSpPr txBox="1"/>
          <p:nvPr/>
        </p:nvSpPr>
        <p:spPr>
          <a:xfrm>
            <a:off x="609600" y="2497892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Rotational Energy levels: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FB2DA9-1AA4-4842-B778-A36A47DF32D8}"/>
                  </a:ext>
                </a:extLst>
              </p:cNvPr>
              <p:cNvSpPr txBox="1"/>
              <p:nvPr/>
            </p:nvSpPr>
            <p:spPr>
              <a:xfrm>
                <a:off x="4295800" y="2276872"/>
                <a:ext cx="6526722" cy="787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rot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𝐵𝐽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FB2DA9-1AA4-4842-B778-A36A47DF3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800" y="2276872"/>
                <a:ext cx="6526722" cy="787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D24B224-E90B-4D9A-BC0E-D1DD3DE6F743}"/>
              </a:ext>
            </a:extLst>
          </p:cNvPr>
          <p:cNvSpPr txBox="1"/>
          <p:nvPr/>
        </p:nvSpPr>
        <p:spPr>
          <a:xfrm>
            <a:off x="613420" y="1675395"/>
            <a:ext cx="40424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Rotational Quantum number: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/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=0, 1, 2, 3,…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blipFill>
                <a:blip r:embed="rId4"/>
                <a:stretch>
                  <a:fillRect l="-1496" b="-123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6EFBFE3-64A6-4A7B-81C6-EC28996C95F3}"/>
              </a:ext>
            </a:extLst>
          </p:cNvPr>
          <p:cNvSpPr txBox="1"/>
          <p:nvPr/>
        </p:nvSpPr>
        <p:spPr>
          <a:xfrm>
            <a:off x="609600" y="3289980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6"/>
                </a:solidFill>
              </a:rPr>
              <a:t>Selection Rule: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/>
              <p:nvPr/>
            </p:nvSpPr>
            <p:spPr>
              <a:xfrm>
                <a:off x="4656237" y="4070612"/>
                <a:ext cx="4705519" cy="1086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</m:oMath>
                  </m:oMathPara>
                </a14:m>
                <a:br>
                  <a:rPr lang="en-SG" sz="23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:r>
                  <a:rPr lang="en-SG" sz="2300" b="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   =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+1+1</m:t>
                        </m:r>
                      </m:e>
                    </m:d>
                    <m:d>
                      <m:dPr>
                        <m:ctrlP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3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𝐵𝐽</m:t>
                    </m:r>
                    <m:d>
                      <m:dPr>
                        <m:ctrlPr>
                          <a:rPr lang="en-SG" sz="23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3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3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br>
                  <a:rPr lang="en-SG" sz="2300" i="1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=2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37" y="4070612"/>
                <a:ext cx="4705519" cy="1086580"/>
              </a:xfrm>
              <a:prstGeom prst="rect">
                <a:avLst/>
              </a:prstGeom>
              <a:blipFill>
                <a:blip r:embed="rId5"/>
                <a:stretch>
                  <a:fillRect l="-2979" b="-112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88020E2-E2A0-465A-81A7-5EA3737A02BF}"/>
              </a:ext>
            </a:extLst>
          </p:cNvPr>
          <p:cNvSpPr txBox="1"/>
          <p:nvPr/>
        </p:nvSpPr>
        <p:spPr>
          <a:xfrm>
            <a:off x="616521" y="3995753"/>
            <a:ext cx="33843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Energy of photon absorbed/emitted: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A97812-2433-4970-93DA-B89FFD26E88F}"/>
                  </a:ext>
                </a:extLst>
              </p:cNvPr>
              <p:cNvSpPr txBox="1"/>
              <p:nvPr/>
            </p:nvSpPr>
            <p:spPr>
              <a:xfrm>
                <a:off x="609600" y="5498182"/>
                <a:ext cx="10670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Ex. Show that the </a:t>
                </a:r>
                <a:r>
                  <a:rPr lang="en-GB" sz="2400" b="1" dirty="0">
                    <a:solidFill>
                      <a:schemeClr val="accent6"/>
                    </a:solidFill>
                  </a:rPr>
                  <a:t>rotational spectrum </a:t>
                </a:r>
                <a:r>
                  <a:rPr lang="en-GB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of a heteronuclear diatomic molecules is a set of </a:t>
                </a:r>
                <a:r>
                  <a:rPr lang="en-GB" sz="2400" b="1" dirty="0">
                    <a:solidFill>
                      <a:schemeClr val="accent6"/>
                    </a:solidFill>
                  </a:rPr>
                  <a:t>equally spaced lines with separation </a:t>
                </a:r>
                <a14:m>
                  <m:oMath xmlns:m="http://schemas.openxmlformats.org/officeDocument/2006/math">
                    <m:r>
                      <a:rPr lang="en-SG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SG" sz="24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A97812-2433-4970-93DA-B89FFD26E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498182"/>
                <a:ext cx="10670976" cy="830997"/>
              </a:xfrm>
              <a:prstGeom prst="rect">
                <a:avLst/>
              </a:prstGeom>
              <a:blipFill>
                <a:blip r:embed="rId6"/>
                <a:stretch>
                  <a:fillRect l="-857" t="-5882" r="-1371" b="-16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8448D5-0033-48A3-A3DF-18CA6652E74A}"/>
              </a:ext>
            </a:extLst>
          </p:cNvPr>
          <p:cNvCxnSpPr/>
          <p:nvPr/>
        </p:nvCxnSpPr>
        <p:spPr>
          <a:xfrm>
            <a:off x="551384" y="6381328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3CE8CD6-CF69-431F-B117-2F0F950AB7A4}"/>
              </a:ext>
            </a:extLst>
          </p:cNvPr>
          <p:cNvCxnSpPr/>
          <p:nvPr/>
        </p:nvCxnSpPr>
        <p:spPr>
          <a:xfrm>
            <a:off x="551384" y="5435699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315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 Energy </a:t>
            </a:r>
            <a:r>
              <a:rPr lang="en-SG" sz="3700" dirty="0">
                <a:solidFill>
                  <a:schemeClr val="accent6"/>
                </a:solidFill>
              </a:rPr>
              <a:t>Transitions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17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A97812-2433-4970-93DA-B89FFD26E88F}"/>
                  </a:ext>
                </a:extLst>
              </p:cNvPr>
              <p:cNvSpPr txBox="1"/>
              <p:nvPr/>
            </p:nvSpPr>
            <p:spPr>
              <a:xfrm>
                <a:off x="609600" y="1465734"/>
                <a:ext cx="10670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Ex. Show that the </a:t>
                </a:r>
                <a:r>
                  <a:rPr lang="en-GB" sz="2300" b="1" dirty="0">
                    <a:solidFill>
                      <a:schemeClr val="accent6"/>
                    </a:solidFill>
                  </a:rPr>
                  <a:t>rotational spectrum </a:t>
                </a: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of a heteronuclear diatomic molecules is a set of </a:t>
                </a:r>
                <a:r>
                  <a:rPr lang="en-GB" sz="2300" b="1" dirty="0">
                    <a:solidFill>
                      <a:schemeClr val="accent6"/>
                    </a:solidFill>
                  </a:rPr>
                  <a:t>equally spaced lines with separation </a:t>
                </a:r>
                <a14:m>
                  <m:oMath xmlns:m="http://schemas.openxmlformats.org/officeDocument/2006/math">
                    <m:r>
                      <a:rPr lang="en-SG" sz="23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SG" sz="2300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6A97812-2433-4970-93DA-B89FFD26E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65734"/>
                <a:ext cx="10670976" cy="830997"/>
              </a:xfrm>
              <a:prstGeom prst="rect">
                <a:avLst/>
              </a:prstGeom>
              <a:blipFill>
                <a:blip r:embed="rId2"/>
                <a:stretch>
                  <a:fillRect l="-800" t="-5109" r="-400" b="-116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8448D5-0033-48A3-A3DF-18CA6652E74A}"/>
              </a:ext>
            </a:extLst>
          </p:cNvPr>
          <p:cNvCxnSpPr/>
          <p:nvPr/>
        </p:nvCxnSpPr>
        <p:spPr>
          <a:xfrm>
            <a:off x="358993" y="3933056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3CE8CD6-CF69-431F-B117-2F0F950AB7A4}"/>
              </a:ext>
            </a:extLst>
          </p:cNvPr>
          <p:cNvCxnSpPr/>
          <p:nvPr/>
        </p:nvCxnSpPr>
        <p:spPr>
          <a:xfrm>
            <a:off x="551384" y="1403251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EB567F-D488-152A-CBBC-363E05467DE5}"/>
              </a:ext>
            </a:extLst>
          </p:cNvPr>
          <p:cNvSpPr txBox="1"/>
          <p:nvPr/>
        </p:nvSpPr>
        <p:spPr>
          <a:xfrm>
            <a:off x="623392" y="3966155"/>
            <a:ext cx="1067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</a:t>
            </a:r>
            <a:r>
              <a:rPr lang="en-GB" sz="2300" dirty="0"/>
              <a:t>Suppose you are given the rotational spectrum of a molecule, how does one find the internuclear distance of the molecule?</a:t>
            </a:r>
            <a:endParaRPr lang="en-SG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1F1DFB-C173-EC01-5E1D-66136D7A8F42}"/>
              </a:ext>
            </a:extLst>
          </p:cNvPr>
          <p:cNvCxnSpPr/>
          <p:nvPr/>
        </p:nvCxnSpPr>
        <p:spPr>
          <a:xfrm>
            <a:off x="407368" y="6381328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44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BEA8-2711-41FB-811A-AA1E94FC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 of a heteronuclear diatomic molecule</a:t>
            </a:r>
            <a:endParaRPr lang="en-SG" sz="3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2A1E-FA06-4C30-8F26-775F8D9B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18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82E88-4D48-49DF-A6C7-EF7C5086A060}"/>
              </a:ext>
            </a:extLst>
          </p:cNvPr>
          <p:cNvSpPr txBox="1"/>
          <p:nvPr/>
        </p:nvSpPr>
        <p:spPr>
          <a:xfrm>
            <a:off x="609600" y="1700808"/>
            <a:ext cx="10887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intensity of the spectral lines depends on population of rotational states.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A91A6-9AF8-46E9-ABDA-76A47115CE43}"/>
              </a:ext>
            </a:extLst>
          </p:cNvPr>
          <p:cNvSpPr txBox="1"/>
          <p:nvPr/>
        </p:nvSpPr>
        <p:spPr>
          <a:xfrm>
            <a:off x="609600" y="2406660"/>
            <a:ext cx="10887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of rotational states depend on Temperature.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6308C5-3F10-4C18-AB3D-878DA3AE9711}"/>
                  </a:ext>
                </a:extLst>
              </p:cNvPr>
              <p:cNvSpPr txBox="1"/>
              <p:nvPr/>
            </p:nvSpPr>
            <p:spPr>
              <a:xfrm>
                <a:off x="3359696" y="3429000"/>
                <a:ext cx="4433330" cy="795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unc>
                        <m:func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𝐵𝐽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SG" sz="23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6308C5-3F10-4C18-AB3D-878DA3AE9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3429000"/>
                <a:ext cx="4433330" cy="795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82E9A8-E6EF-421F-A712-885BDEB228B7}"/>
              </a:ext>
            </a:extLst>
          </p:cNvPr>
          <p:cNvSpPr txBox="1"/>
          <p:nvPr/>
        </p:nvSpPr>
        <p:spPr>
          <a:xfrm>
            <a:off x="5841268" y="4657816"/>
            <a:ext cx="256318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Boltzmann factor 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9CDE948-6440-4749-97F1-E19FA2493691}"/>
              </a:ext>
            </a:extLst>
          </p:cNvPr>
          <p:cNvSpPr/>
          <p:nvPr/>
        </p:nvSpPr>
        <p:spPr>
          <a:xfrm rot="5400000">
            <a:off x="6362294" y="3277333"/>
            <a:ext cx="446277" cy="2333503"/>
          </a:xfrm>
          <a:prstGeom prst="rightBrace">
            <a:avLst>
              <a:gd name="adj1" fmla="val 492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DB22B86-B548-4723-9A8E-06B832A4CAF5}"/>
              </a:ext>
            </a:extLst>
          </p:cNvPr>
          <p:cNvSpPr/>
          <p:nvPr/>
        </p:nvSpPr>
        <p:spPr>
          <a:xfrm rot="5400000">
            <a:off x="4720857" y="3883163"/>
            <a:ext cx="344774" cy="1050873"/>
          </a:xfrm>
          <a:prstGeom prst="rightBrace">
            <a:avLst>
              <a:gd name="adj1" fmla="val 4921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1C06A-C361-490C-9E52-18D0FB25E805}"/>
              </a:ext>
            </a:extLst>
          </p:cNvPr>
          <p:cNvSpPr txBox="1"/>
          <p:nvPr/>
        </p:nvSpPr>
        <p:spPr>
          <a:xfrm>
            <a:off x="4151784" y="4626391"/>
            <a:ext cx="19151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Degeneracy</a:t>
            </a:r>
          </a:p>
        </p:txBody>
      </p:sp>
    </p:spTree>
    <p:extLst>
      <p:ext uri="{BB962C8B-B14F-4D97-AF65-F5344CB8AC3E}">
        <p14:creationId xmlns:p14="http://schemas.microsoft.com/office/powerpoint/2010/main" val="381505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Rotation Energy </a:t>
            </a:r>
            <a:r>
              <a:rPr lang="en-SG" sz="3700" dirty="0">
                <a:solidFill>
                  <a:schemeClr val="accent6"/>
                </a:solidFill>
              </a:rPr>
              <a:t>Transitions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19</a:t>
            </a:fld>
            <a:endParaRPr lang="en-SG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A97812-2433-4970-93DA-B89FFD26E88F}"/>
              </a:ext>
            </a:extLst>
          </p:cNvPr>
          <p:cNvSpPr txBox="1"/>
          <p:nvPr/>
        </p:nvSpPr>
        <p:spPr>
          <a:xfrm>
            <a:off x="609600" y="1465734"/>
            <a:ext cx="10670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</a:t>
            </a:r>
            <a:r>
              <a:rPr lang="en-GB" sz="2400" dirty="0"/>
              <a:t>The figure below is the rotation spectrum of CO. Explain qualitatively the shape of the spectrum.</a:t>
            </a:r>
            <a:endParaRPr lang="en-SG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3CE8CD6-CF69-431F-B117-2F0F950AB7A4}"/>
              </a:ext>
            </a:extLst>
          </p:cNvPr>
          <p:cNvCxnSpPr/>
          <p:nvPr/>
        </p:nvCxnSpPr>
        <p:spPr>
          <a:xfrm>
            <a:off x="551384" y="1403251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CA0266-A4B5-E599-0B79-EA4F2EFC2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2496036"/>
            <a:ext cx="6912768" cy="4005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CAEDB-A2C2-D6CF-612C-E650ABBE9E64}"/>
                  </a:ext>
                </a:extLst>
              </p:cNvPr>
              <p:cNvSpPr txBox="1"/>
              <p:nvPr/>
            </p:nvSpPr>
            <p:spPr>
              <a:xfrm>
                <a:off x="6744072" y="2977488"/>
                <a:ext cx="4433330" cy="795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</m:d>
                        </m:num>
                        <m:den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func>
                        <m:func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𝐵𝐽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num>
                                <m:den>
                                  <m:r>
                                    <a:rPr lang="en-SG" sz="2300" b="0" i="1" smtClean="0">
                                      <a:solidFill>
                                        <a:schemeClr val="bg1">
                                          <a:lumMod val="9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SG" sz="23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CAEDB-A2C2-D6CF-612C-E650ABBE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072" y="2977488"/>
                <a:ext cx="4433330" cy="795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702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267-1548-466A-A3C8-E773A0A3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0DDB-E6D9-4EDE-A3EE-45FDACFD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32856"/>
            <a:ext cx="10972800" cy="2664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the end of this lesson, you should be familiar with the concept of </a:t>
            </a:r>
            <a:r>
              <a:rPr lang="en-GB" sz="2400" dirty="0">
                <a:solidFill>
                  <a:schemeClr val="accent1"/>
                </a:solidFill>
              </a:rPr>
              <a:t>molecular spectroscopy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sz="2400" dirty="0">
                <a:solidFill>
                  <a:schemeClr val="accent1"/>
                </a:solidFill>
              </a:rPr>
              <a:t>how molecules are identified in space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You will be introduced to techniques and methods used to locate, identify molecules based on their fingerprints. Finally, you will have the opportunity to explore recent datasets of </a:t>
            </a:r>
            <a:r>
              <a:rPr lang="en-GB" sz="2400" dirty="0">
                <a:solidFill>
                  <a:schemeClr val="accent1"/>
                </a:solidFill>
              </a:rPr>
              <a:t>astrochemistry research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F1CA-29C7-4F9E-9993-0F242C0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3478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20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F8F1C-5571-4640-9613-8CFFD52A0B61}"/>
                  </a:ext>
                </a:extLst>
              </p:cNvPr>
              <p:cNvSpPr txBox="1"/>
              <p:nvPr/>
            </p:nvSpPr>
            <p:spPr>
              <a:xfrm>
                <a:off x="646439" y="606460"/>
                <a:ext cx="1093596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Ex. </a:t>
                </a:r>
                <a:r>
                  <a:rPr lang="en-GB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Fill in the table below. Last row for your preferred diatomic molecule.</a:t>
                </a:r>
              </a:p>
              <a:p>
                <a:r>
                  <a:rPr lang="en-SG" sz="23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Planck constant       </a:t>
                </a:r>
                <a:r>
                  <a:rPr lang="en-SG" sz="23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=6.626×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SG" sz="23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kg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SG" sz="23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Atomic mass unit (</a:t>
                </a:r>
                <a:r>
                  <a:rPr lang="en-SG" sz="23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amu</a:t>
                </a: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=1.660×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−27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kg</m:t>
                    </m:r>
                  </m:oMath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Speed of light              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=2.998×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SG" sz="23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cm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SG" sz="23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F8F1C-5571-4640-9613-8CFFD52A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9" y="606460"/>
                <a:ext cx="10935962" cy="1508105"/>
              </a:xfrm>
              <a:prstGeom prst="rect">
                <a:avLst/>
              </a:prstGeom>
              <a:blipFill>
                <a:blip r:embed="rId2"/>
                <a:stretch>
                  <a:fillRect l="-780" t="-2823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0CBA79-1471-440A-92DC-E18CD6824064}"/>
              </a:ext>
            </a:extLst>
          </p:cNvPr>
          <p:cNvCxnSpPr/>
          <p:nvPr/>
        </p:nvCxnSpPr>
        <p:spPr>
          <a:xfrm>
            <a:off x="551384" y="476672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9E84B3-643B-4462-ADC0-15DEF783FFCB}"/>
              </a:ext>
            </a:extLst>
          </p:cNvPr>
          <p:cNvCxnSpPr/>
          <p:nvPr/>
        </p:nvCxnSpPr>
        <p:spPr>
          <a:xfrm>
            <a:off x="551384" y="6381328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48459035-C87A-4197-8588-715067E5F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7169404"/>
                  </p:ext>
                </p:extLst>
              </p:nvPr>
            </p:nvGraphicFramePr>
            <p:xfrm>
              <a:off x="669334" y="2348881"/>
              <a:ext cx="10683708" cy="33843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14743">
                      <a:extLst>
                        <a:ext uri="{9D8B030D-6E8A-4147-A177-3AD203B41FA5}">
                          <a16:colId xmlns:a16="http://schemas.microsoft.com/office/drawing/2014/main" val="4156676558"/>
                        </a:ext>
                      </a:extLst>
                    </a:gridCol>
                    <a:gridCol w="1215579">
                      <a:extLst>
                        <a:ext uri="{9D8B030D-6E8A-4147-A177-3AD203B41FA5}">
                          <a16:colId xmlns:a16="http://schemas.microsoft.com/office/drawing/2014/main" val="836366835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439413655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85193521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979799816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69210235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1529889013"/>
                        </a:ext>
                      </a:extLst>
                    </a:gridCol>
                    <a:gridCol w="1512626">
                      <a:extLst>
                        <a:ext uri="{9D8B030D-6E8A-4147-A177-3AD203B41FA5}">
                          <a16:colId xmlns:a16="http://schemas.microsoft.com/office/drawing/2014/main" val="3057764665"/>
                        </a:ext>
                      </a:extLst>
                    </a:gridCol>
                  </a:tblGrid>
                  <a:tr h="676875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Molecule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𝐚𝐦𝐮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b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𝐚𝐦𝐮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𝐩𝐦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𝐤𝐠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𝐉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𝐜</m:t>
                                </m:r>
                                <m:sSup>
                                  <m:sSup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𝐦</m:t>
                                    </m:r>
                                  </m:e>
                                  <m:sup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𝐇𝐳</m:t>
                                </m:r>
                                <m:r>
                                  <a:rPr lang="en-SG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0870287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𝐂𝐎</m:t>
                                </m:r>
                              </m:oMath>
                            </m:oMathPara>
                          </a14:m>
                          <a:endParaRPr lang="en-SG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12.01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16.00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112.8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1.45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−46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SG" b="0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3.84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−23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1.93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5.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79×</m:t>
                                </m:r>
                                <m:sSup>
                                  <m:sSupPr>
                                    <m:ctrlP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SG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03253946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SG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𝐇</m:t>
                                    </m:r>
                                  </m:e>
                                  <m:sup>
                                    <m:r>
                                      <a:rPr lang="en-SG" b="1" i="0" smtClean="0">
                                        <a:latin typeface="Cambria Math" panose="02040503050406030204" pitchFamily="18" charset="0"/>
                                      </a:rPr>
                                      <m:t>𝟑𝟓</m:t>
                                    </m:r>
                                  </m:sup>
                                </m:sSup>
                                <m:r>
                                  <a:rPr lang="en-SG" b="1" i="0" smtClean="0">
                                    <a:latin typeface="Cambria Math" panose="02040503050406030204" pitchFamily="18" charset="0"/>
                                  </a:rPr>
                                  <m:t>𝐂𝐥</m:t>
                                </m:r>
                              </m:oMath>
                            </m:oMathPara>
                          </a14:m>
                          <a:endParaRPr lang="en-SG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1.01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SG" b="0" i="0" smtClean="0">
                                    <a:latin typeface="Cambria Math" panose="02040503050406030204" pitchFamily="18" charset="0"/>
                                  </a:rPr>
                                  <m:t>34.97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729577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656538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17833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3">
                <a:extLst>
                  <a:ext uri="{FF2B5EF4-FFF2-40B4-BE49-F238E27FC236}">
                    <a16:creationId xmlns:a16="http://schemas.microsoft.com/office/drawing/2014/main" id="{48459035-C87A-4197-8588-715067E5F8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7169404"/>
                  </p:ext>
                </p:extLst>
              </p:nvPr>
            </p:nvGraphicFramePr>
            <p:xfrm>
              <a:off x="669334" y="2348881"/>
              <a:ext cx="10683708" cy="3384375"/>
            </p:xfrm>
            <a:graphic>
              <a:graphicData uri="http://schemas.openxmlformats.org/drawingml/2006/table">
                <a:tbl>
                  <a:tblPr firstRow="1" bandRow="1">
                    <a:tableStyleId>{5FD0F851-EC5A-4D38-B0AD-8093EC10F338}</a:tableStyleId>
                  </a:tblPr>
                  <a:tblGrid>
                    <a:gridCol w="1114743">
                      <a:extLst>
                        <a:ext uri="{9D8B030D-6E8A-4147-A177-3AD203B41FA5}">
                          <a16:colId xmlns:a16="http://schemas.microsoft.com/office/drawing/2014/main" val="4156676558"/>
                        </a:ext>
                      </a:extLst>
                    </a:gridCol>
                    <a:gridCol w="1215579">
                      <a:extLst>
                        <a:ext uri="{9D8B030D-6E8A-4147-A177-3AD203B41FA5}">
                          <a16:colId xmlns:a16="http://schemas.microsoft.com/office/drawing/2014/main" val="836366835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439413655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851935210"/>
                        </a:ext>
                      </a:extLst>
                    </a:gridCol>
                    <a:gridCol w="1656184">
                      <a:extLst>
                        <a:ext uri="{9D8B030D-6E8A-4147-A177-3AD203B41FA5}">
                          <a16:colId xmlns:a16="http://schemas.microsoft.com/office/drawing/2014/main" val="979799816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69210235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1529889013"/>
                        </a:ext>
                      </a:extLst>
                    </a:gridCol>
                    <a:gridCol w="1512626">
                      <a:extLst>
                        <a:ext uri="{9D8B030D-6E8A-4147-A177-3AD203B41FA5}">
                          <a16:colId xmlns:a16="http://schemas.microsoft.com/office/drawing/2014/main" val="3057764665"/>
                        </a:ext>
                      </a:extLst>
                    </a:gridCol>
                  </a:tblGrid>
                  <a:tr h="676875">
                    <a:tc>
                      <a:txBody>
                        <a:bodyPr/>
                        <a:lstStyle/>
                        <a:p>
                          <a:r>
                            <a:rPr lang="en-SG" dirty="0"/>
                            <a:t>Molecule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500" t="-901" r="-686000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547" t="-901" r="-582587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8995" t="-901" r="-519577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191" t="-901" r="-261029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923" t="-901" r="-173077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9254" t="-901" r="-123881" b="-4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7258" t="-901" r="-403" b="-4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870287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901" r="-859016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500" t="-100901" r="-686000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547" t="-100901" r="-582587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8995" t="-100901" r="-519577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84191" t="-100901" r="-261029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1923" t="-100901" r="-173077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49254" t="-100901" r="-123881" b="-3018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07258" t="-100901" r="-403" b="-3018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3253946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99107" r="-859016" b="-1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500" t="-199107" r="-686000" b="-1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90547" t="-199107" r="-582587" b="-1991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9729577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6565387"/>
                      </a:ext>
                    </a:extLst>
                  </a:tr>
                  <a:tr h="676875"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SG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917833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5533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2390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Vibrations</a:t>
            </a:r>
            <a:endParaRPr lang="en-SG" sz="3700" dirty="0">
              <a:solidFill>
                <a:schemeClr val="accent6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21</a:t>
            </a:fld>
            <a:endParaRPr lang="en-SG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FFED2BB-BD5A-4ABB-AAF2-012FB292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340768"/>
            <a:ext cx="9649072" cy="540827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8A83BD4-5928-45CB-884A-D67F5A4F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680" y="274638"/>
            <a:ext cx="7286600" cy="1143000"/>
          </a:xfrm>
        </p:spPr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rgbClr val="FF0066"/>
                </a:solidFill>
              </a:rPr>
              <a:t>Activity 0: Stand up and stretch!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551E9FD-CD5C-45F1-82A0-F9D53E45EEF9}"/>
              </a:ext>
            </a:extLst>
          </p:cNvPr>
          <p:cNvCxnSpPr>
            <a:cxnSpLocks/>
          </p:cNvCxnSpPr>
          <p:nvPr/>
        </p:nvCxnSpPr>
        <p:spPr>
          <a:xfrm flipV="1">
            <a:off x="335360" y="860426"/>
            <a:ext cx="2736304" cy="4862"/>
          </a:xfrm>
          <a:prstGeom prst="line">
            <a:avLst/>
          </a:prstGeom>
          <a:ln w="28575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5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365" y="6355155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22</a:t>
            </a:fld>
            <a:endParaRPr lang="en-SG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DD8402-D44F-48AD-A4E3-A146ABCEAB77}"/>
              </a:ext>
            </a:extLst>
          </p:cNvPr>
          <p:cNvSpPr txBox="1"/>
          <p:nvPr/>
        </p:nvSpPr>
        <p:spPr>
          <a:xfrm>
            <a:off x="1026018" y="1526831"/>
            <a:ext cx="253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Kinetic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535516-57CA-4CEF-B394-6FFA69257CDA}"/>
                  </a:ext>
                </a:extLst>
              </p:cNvPr>
              <p:cNvSpPr txBox="1"/>
              <p:nvPr/>
            </p:nvSpPr>
            <p:spPr>
              <a:xfrm>
                <a:off x="3784674" y="1340768"/>
                <a:ext cx="2043508" cy="765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535516-57CA-4CEF-B394-6FFA6925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74" y="1340768"/>
                <a:ext cx="2043508" cy="765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4639EB0-E65E-EACE-23A0-9DFA52D7075B}"/>
              </a:ext>
            </a:extLst>
          </p:cNvPr>
          <p:cNvSpPr txBox="1">
            <a:spLocks/>
          </p:cNvSpPr>
          <p:nvPr/>
        </p:nvSpPr>
        <p:spPr>
          <a:xfrm>
            <a:off x="609600" y="26064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Vibration of a diatomic molecule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214960-6947-C018-E9FD-E4B3CB4F02B7}"/>
              </a:ext>
            </a:extLst>
          </p:cNvPr>
          <p:cNvGrpSpPr/>
          <p:nvPr/>
        </p:nvGrpSpPr>
        <p:grpSpPr>
          <a:xfrm>
            <a:off x="7464152" y="1408213"/>
            <a:ext cx="3473404" cy="1263863"/>
            <a:chOff x="3791744" y="1556792"/>
            <a:chExt cx="3473404" cy="126386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410052A-D476-4206-B2CB-9CCB4DAAD1D7}"/>
                </a:ext>
              </a:extLst>
            </p:cNvPr>
            <p:cNvGrpSpPr/>
            <p:nvPr/>
          </p:nvGrpSpPr>
          <p:grpSpPr>
            <a:xfrm>
              <a:off x="3791744" y="1556792"/>
              <a:ext cx="3076832" cy="1263863"/>
              <a:chOff x="6371894" y="3347760"/>
              <a:chExt cx="3076832" cy="126386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3F156D8-BAA1-4A5E-8047-49E4A3B16BD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5062" y="4027671"/>
                <a:ext cx="1131303" cy="139449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FED6758-61BF-46E5-ABEE-BB7E394D09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71584" y="3583166"/>
                <a:ext cx="1028457" cy="1028457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53EB3E-882C-4B66-92FE-48783C1BD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25310" y="3840280"/>
                <a:ext cx="514229" cy="51422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8" name="Arrow: Left-Right 17">
                <a:extLst>
                  <a:ext uri="{FF2B5EF4-FFF2-40B4-BE49-F238E27FC236}">
                    <a16:creationId xmlns:a16="http://schemas.microsoft.com/office/drawing/2014/main" id="{07501513-D0A1-462D-B3F1-B8CD5ABB9632}"/>
                  </a:ext>
                </a:extLst>
              </p:cNvPr>
              <p:cNvSpPr/>
              <p:nvPr/>
            </p:nvSpPr>
            <p:spPr>
              <a:xfrm>
                <a:off x="7870433" y="3347760"/>
                <a:ext cx="620560" cy="205714"/>
              </a:xfrm>
              <a:prstGeom prst="left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DE5A13C-561E-45D5-848B-1452E868E04D}"/>
                  </a:ext>
                </a:extLst>
              </p:cNvPr>
              <p:cNvSpPr/>
              <p:nvPr/>
            </p:nvSpPr>
            <p:spPr>
              <a:xfrm>
                <a:off x="9140155" y="3862622"/>
                <a:ext cx="308571" cy="491887"/>
              </a:xfrm>
              <a:prstGeom prst="arc">
                <a:avLst>
                  <a:gd name="adj1" fmla="val 17739824"/>
                  <a:gd name="adj2" fmla="val 3983714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Arc 19">
                <a:extLst>
                  <a:ext uri="{FF2B5EF4-FFF2-40B4-BE49-F238E27FC236}">
                    <a16:creationId xmlns:a16="http://schemas.microsoft.com/office/drawing/2014/main" id="{71BB7A9E-4B11-437C-819E-B4E674A007A0}"/>
                  </a:ext>
                </a:extLst>
              </p:cNvPr>
              <p:cNvSpPr/>
              <p:nvPr/>
            </p:nvSpPr>
            <p:spPr>
              <a:xfrm>
                <a:off x="9037298" y="3862129"/>
                <a:ext cx="308571" cy="491887"/>
              </a:xfrm>
              <a:prstGeom prst="arc">
                <a:avLst>
                  <a:gd name="adj1" fmla="val 18360178"/>
                  <a:gd name="adj2" fmla="val 3308775"/>
                </a:avLst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BF806DB2-9D29-4A46-8958-F22EC2F1FBA0}"/>
                  </a:ext>
                </a:extLst>
              </p:cNvPr>
              <p:cNvSpPr/>
              <p:nvPr/>
            </p:nvSpPr>
            <p:spPr>
              <a:xfrm rot="10800000">
                <a:off x="6535062" y="3682142"/>
                <a:ext cx="462857" cy="851858"/>
              </a:xfrm>
              <a:prstGeom prst="arc">
                <a:avLst>
                  <a:gd name="adj1" fmla="val 17739824"/>
                  <a:gd name="adj2" fmla="val 3983714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Arc 21">
                <a:extLst>
                  <a:ext uri="{FF2B5EF4-FFF2-40B4-BE49-F238E27FC236}">
                    <a16:creationId xmlns:a16="http://schemas.microsoft.com/office/drawing/2014/main" id="{70354E17-8927-4413-81AE-1188CAE656B2}"/>
                  </a:ext>
                </a:extLst>
              </p:cNvPr>
              <p:cNvSpPr/>
              <p:nvPr/>
            </p:nvSpPr>
            <p:spPr>
              <a:xfrm rot="10800000">
                <a:off x="6371894" y="3671464"/>
                <a:ext cx="462857" cy="851858"/>
              </a:xfrm>
              <a:prstGeom prst="arc">
                <a:avLst>
                  <a:gd name="adj1" fmla="val 16975348"/>
                  <a:gd name="adj2" fmla="val 4580177"/>
                </a:avLst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7137AB-5D2A-4D46-095E-F664AFA9C056}"/>
                    </a:ext>
                  </a:extLst>
                </p:cNvPr>
                <p:cNvSpPr txBox="1"/>
                <p:nvPr/>
              </p:nvSpPr>
              <p:spPr>
                <a:xfrm>
                  <a:off x="4318744" y="2118628"/>
                  <a:ext cx="114140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SG" sz="23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7137AB-5D2A-4D46-095E-F664AFA9C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8744" y="2118628"/>
                  <a:ext cx="1141403" cy="446276"/>
                </a:xfrm>
                <a:prstGeom prst="rect">
                  <a:avLst/>
                </a:prstGeom>
                <a:blipFill>
                  <a:blip r:embed="rId4"/>
                  <a:stretch>
                    <a:fillRect b="-274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CC85FF-E0EB-B17C-EBDB-96428D3DA070}"/>
                    </a:ext>
                  </a:extLst>
                </p:cNvPr>
                <p:cNvSpPr txBox="1"/>
                <p:nvPr/>
              </p:nvSpPr>
              <p:spPr>
                <a:xfrm>
                  <a:off x="6123745" y="2060848"/>
                  <a:ext cx="1141403" cy="4462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b>
                            <m:r>
                              <a:rPr lang="en-SG" sz="23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SG" sz="23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3CC85FF-E0EB-B17C-EBDB-96428D3DA0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745" y="2060848"/>
                  <a:ext cx="1141403" cy="446276"/>
                </a:xfrm>
                <a:prstGeom prst="rect">
                  <a:avLst/>
                </a:prstGeom>
                <a:blipFill>
                  <a:blip r:embed="rId5"/>
                  <a:stretch>
                    <a:fillRect b="-274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470003-A038-1191-A544-2B2754DBF58B}"/>
              </a:ext>
            </a:extLst>
          </p:cNvPr>
          <p:cNvSpPr txBox="1"/>
          <p:nvPr/>
        </p:nvSpPr>
        <p:spPr>
          <a:xfrm>
            <a:off x="1026018" y="2592954"/>
            <a:ext cx="253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Potential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0C3DBB-B166-4592-F429-825A925841B8}"/>
                  </a:ext>
                </a:extLst>
              </p:cNvPr>
              <p:cNvSpPr txBox="1"/>
              <p:nvPr/>
            </p:nvSpPr>
            <p:spPr>
              <a:xfrm>
                <a:off x="3753122" y="2478351"/>
                <a:ext cx="2774926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0C3DBB-B166-4592-F429-825A92584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122" y="2478351"/>
                <a:ext cx="2774926" cy="662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8D01963-C4BD-065C-4C31-0A804DB187D8}"/>
              </a:ext>
            </a:extLst>
          </p:cNvPr>
          <p:cNvSpPr txBox="1"/>
          <p:nvPr/>
        </p:nvSpPr>
        <p:spPr>
          <a:xfrm>
            <a:off x="1064905" y="3708141"/>
            <a:ext cx="34469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Put in SE and solve …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EB7B-05D9-B05B-C653-F32110F75513}"/>
                  </a:ext>
                </a:extLst>
              </p:cNvPr>
              <p:cNvSpPr txBox="1"/>
              <p:nvPr/>
            </p:nvSpPr>
            <p:spPr>
              <a:xfrm>
                <a:off x="3949917" y="3866385"/>
                <a:ext cx="3053656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9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SG" sz="2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29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9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9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9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8CEB7B-05D9-B05B-C653-F32110F75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917" y="3866385"/>
                <a:ext cx="3053656" cy="1002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630DB-1859-D46A-7BAB-906166A995AE}"/>
                  </a:ext>
                </a:extLst>
              </p:cNvPr>
              <p:cNvSpPr txBox="1"/>
              <p:nvPr/>
            </p:nvSpPr>
            <p:spPr>
              <a:xfrm>
                <a:off x="1064905" y="5501967"/>
                <a:ext cx="6336704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Vibrational quantum number</a:t>
                </a:r>
                <a14:m>
                  <m:oMath xmlns:m="http://schemas.openxmlformats.org/officeDocument/2006/math">
                    <m:r>
                      <a:rPr lang="en-SG" sz="23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=0,1,2,…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2B630DB-1859-D46A-7BAB-906166A99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5" y="5501967"/>
                <a:ext cx="6336704" cy="353943"/>
              </a:xfrm>
              <a:prstGeom prst="rect">
                <a:avLst/>
              </a:prstGeom>
              <a:blipFill>
                <a:blip r:embed="rId8"/>
                <a:stretch>
                  <a:fillRect l="-2887" t="-25862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204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Energy </a:t>
            </a:r>
            <a:r>
              <a:rPr lang="en-SG" sz="3700" dirty="0">
                <a:solidFill>
                  <a:schemeClr val="accent6"/>
                </a:solidFill>
              </a:rPr>
              <a:t>Transitions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23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4655840" y="3336146"/>
                <a:ext cx="117923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3336146"/>
                <a:ext cx="1179234" cy="353943"/>
              </a:xfrm>
              <a:prstGeom prst="rect">
                <a:avLst/>
              </a:prstGeom>
              <a:blipFill>
                <a:blip r:embed="rId2"/>
                <a:stretch>
                  <a:fillRect l="-5699" r="-5699" b="-189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D24B224-E90B-4D9A-BC0E-D1DD3DE6F743}"/>
              </a:ext>
            </a:extLst>
          </p:cNvPr>
          <p:cNvSpPr txBox="1"/>
          <p:nvPr/>
        </p:nvSpPr>
        <p:spPr>
          <a:xfrm>
            <a:off x="613420" y="1675395"/>
            <a:ext cx="40424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Quantum number: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/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=0, 1, 2, 3,…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6EFBFE3-64A6-4A7B-81C6-EC28996C95F3}"/>
              </a:ext>
            </a:extLst>
          </p:cNvPr>
          <p:cNvSpPr txBox="1"/>
          <p:nvPr/>
        </p:nvSpPr>
        <p:spPr>
          <a:xfrm>
            <a:off x="609600" y="3289980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6"/>
                </a:solidFill>
              </a:rPr>
              <a:t>Selection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/>
              <p:nvPr/>
            </p:nvSpPr>
            <p:spPr>
              <a:xfrm>
                <a:off x="4656237" y="4070612"/>
                <a:ext cx="6966522" cy="1149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+1+</m:t>
                          </m:r>
                          <m:f>
                            <m:f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37" y="4070612"/>
                <a:ext cx="6966522" cy="1149225"/>
              </a:xfrm>
              <a:prstGeom prst="rect">
                <a:avLst/>
              </a:prstGeom>
              <a:blipFill>
                <a:blip r:embed="rId4"/>
                <a:stretch>
                  <a:fillRect l="-87" b="-15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88020E2-E2A0-465A-81A7-5EA3737A02BF}"/>
              </a:ext>
            </a:extLst>
          </p:cNvPr>
          <p:cNvSpPr txBox="1"/>
          <p:nvPr/>
        </p:nvSpPr>
        <p:spPr>
          <a:xfrm>
            <a:off x="616521" y="4212957"/>
            <a:ext cx="33843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Energy of photon absorbed/emitted: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A97812-2433-4970-93DA-B89FFD26E88F}"/>
              </a:ext>
            </a:extLst>
          </p:cNvPr>
          <p:cNvSpPr txBox="1"/>
          <p:nvPr/>
        </p:nvSpPr>
        <p:spPr>
          <a:xfrm>
            <a:off x="5138596" y="583694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 1 line? So boring?</a:t>
            </a:r>
            <a:endParaRPr lang="en-SG" sz="23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3EB4F-5FBC-4B2C-BD37-9C38E3711314}"/>
              </a:ext>
            </a:extLst>
          </p:cNvPr>
          <p:cNvSpPr txBox="1"/>
          <p:nvPr/>
        </p:nvSpPr>
        <p:spPr>
          <a:xfrm>
            <a:off x="609600" y="2425884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Energy levels: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DAFBF-886E-4AC7-A920-F214D2F66DD5}"/>
                  </a:ext>
                </a:extLst>
              </p:cNvPr>
              <p:cNvSpPr txBox="1"/>
              <p:nvPr/>
            </p:nvSpPr>
            <p:spPr>
              <a:xfrm>
                <a:off x="4634668" y="2245683"/>
                <a:ext cx="3115276" cy="795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DAFBF-886E-4AC7-A920-F214D2F6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68" y="2245683"/>
                <a:ext cx="3115276" cy="79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7AD3F-0336-4671-98D8-59679FF06732}"/>
              </a:ext>
            </a:extLst>
          </p:cNvPr>
          <p:cNvGrpSpPr/>
          <p:nvPr/>
        </p:nvGrpSpPr>
        <p:grpSpPr>
          <a:xfrm>
            <a:off x="8522972" y="1503667"/>
            <a:ext cx="3076832" cy="1263863"/>
            <a:chOff x="6371894" y="3347760"/>
            <a:chExt cx="3076832" cy="126386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CE2A0F-ED64-41C8-B8E1-AD3475A26B4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5062" y="4027671"/>
              <a:ext cx="1131303" cy="139449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401065-9EEC-48B2-91FC-35CD4D136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1584" y="358316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2C3F19-8265-4C0E-9E47-E5A579C1C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5310" y="3840280"/>
              <a:ext cx="514229" cy="5142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B1058BBA-DC78-426C-B6E2-30139D8B9579}"/>
                </a:ext>
              </a:extLst>
            </p:cNvPr>
            <p:cNvSpPr/>
            <p:nvPr/>
          </p:nvSpPr>
          <p:spPr>
            <a:xfrm>
              <a:off x="7870433" y="3347760"/>
              <a:ext cx="620560" cy="205714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3C081368-484F-40C7-94F2-4C16910B2D99}"/>
                </a:ext>
              </a:extLst>
            </p:cNvPr>
            <p:cNvSpPr/>
            <p:nvPr/>
          </p:nvSpPr>
          <p:spPr>
            <a:xfrm>
              <a:off x="9140155" y="3862622"/>
              <a:ext cx="308571" cy="49188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C69C774-863B-4E17-BF7A-071D5C0270B1}"/>
                </a:ext>
              </a:extLst>
            </p:cNvPr>
            <p:cNvSpPr/>
            <p:nvPr/>
          </p:nvSpPr>
          <p:spPr>
            <a:xfrm>
              <a:off x="9037298" y="3862129"/>
              <a:ext cx="308571" cy="491887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6AA6A4DA-34F8-4B26-A5B5-C9B93552B31C}"/>
                </a:ext>
              </a:extLst>
            </p:cNvPr>
            <p:cNvSpPr/>
            <p:nvPr/>
          </p:nvSpPr>
          <p:spPr>
            <a:xfrm rot="10800000">
              <a:off x="6535062" y="3682142"/>
              <a:ext cx="462857" cy="851858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7F644854-AAA2-431E-8057-0C8EC9BC5B2B}"/>
                </a:ext>
              </a:extLst>
            </p:cNvPr>
            <p:cNvSpPr/>
            <p:nvPr/>
          </p:nvSpPr>
          <p:spPr>
            <a:xfrm rot="10800000">
              <a:off x="6371894" y="3671464"/>
              <a:ext cx="462857" cy="851858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59308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Energy </a:t>
            </a:r>
            <a:r>
              <a:rPr lang="en-SG" sz="3700" dirty="0">
                <a:solidFill>
                  <a:schemeClr val="accent6"/>
                </a:solidFill>
              </a:rPr>
              <a:t>Transitions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4655840" y="3336146"/>
                <a:ext cx="117923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3336146"/>
                <a:ext cx="1179234" cy="353943"/>
              </a:xfrm>
              <a:prstGeom prst="rect">
                <a:avLst/>
              </a:prstGeom>
              <a:blipFill>
                <a:blip r:embed="rId2"/>
                <a:stretch>
                  <a:fillRect l="-5699" r="-5699" b="-189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D24B224-E90B-4D9A-BC0E-D1DD3DE6F743}"/>
              </a:ext>
            </a:extLst>
          </p:cNvPr>
          <p:cNvSpPr txBox="1"/>
          <p:nvPr/>
        </p:nvSpPr>
        <p:spPr>
          <a:xfrm>
            <a:off x="613420" y="1675395"/>
            <a:ext cx="40424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Quantum number: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/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=0, 1, 2, 3,…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A1B1080-43B1-4511-840A-354CAD368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1692425"/>
                <a:ext cx="2448272" cy="4462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6EFBFE3-64A6-4A7B-81C6-EC28996C95F3}"/>
              </a:ext>
            </a:extLst>
          </p:cNvPr>
          <p:cNvSpPr txBox="1"/>
          <p:nvPr/>
        </p:nvSpPr>
        <p:spPr>
          <a:xfrm>
            <a:off x="609600" y="3289980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Selection Rule: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/>
              <p:nvPr/>
            </p:nvSpPr>
            <p:spPr>
              <a:xfrm>
                <a:off x="4656237" y="4070612"/>
                <a:ext cx="6966522" cy="1149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+1+</m:t>
                          </m:r>
                          <m:f>
                            <m:f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−ℏ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  =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r>
                        <a:rPr lang="en-SG" sz="23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6072A7-4B84-4972-8F30-05A7F25BF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237" y="4070612"/>
                <a:ext cx="6966522" cy="1149225"/>
              </a:xfrm>
              <a:prstGeom prst="rect">
                <a:avLst/>
              </a:prstGeom>
              <a:blipFill>
                <a:blip r:embed="rId4"/>
                <a:stretch>
                  <a:fillRect l="-87" b="-15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388020E2-E2A0-465A-81A7-5EA3737A02BF}"/>
              </a:ext>
            </a:extLst>
          </p:cNvPr>
          <p:cNvSpPr txBox="1"/>
          <p:nvPr/>
        </p:nvSpPr>
        <p:spPr>
          <a:xfrm>
            <a:off x="616521" y="4212957"/>
            <a:ext cx="338437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Energy of photon absorbed/emitted: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A97812-2433-4970-93DA-B89FFD26E88F}"/>
              </a:ext>
            </a:extLst>
          </p:cNvPr>
          <p:cNvSpPr txBox="1"/>
          <p:nvPr/>
        </p:nvSpPr>
        <p:spPr>
          <a:xfrm>
            <a:off x="609600" y="5661248"/>
            <a:ext cx="7611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>
                <a:solidFill>
                  <a:schemeClr val="accent6"/>
                </a:solidFill>
              </a:rPr>
              <a:t>Transitions across vibrational levels are typically accompanied by a change in rotational level.</a:t>
            </a:r>
            <a:endParaRPr lang="en-SG" sz="2300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73EB4F-5FBC-4B2C-BD37-9C38E3711314}"/>
              </a:ext>
            </a:extLst>
          </p:cNvPr>
          <p:cNvSpPr txBox="1"/>
          <p:nvPr/>
        </p:nvSpPr>
        <p:spPr>
          <a:xfrm>
            <a:off x="609600" y="2425884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Vibration Energy levels: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DAFBF-886E-4AC7-A920-F214D2F66DD5}"/>
                  </a:ext>
                </a:extLst>
              </p:cNvPr>
              <p:cNvSpPr txBox="1"/>
              <p:nvPr/>
            </p:nvSpPr>
            <p:spPr>
              <a:xfrm>
                <a:off x="4634668" y="2245683"/>
                <a:ext cx="3115276" cy="795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EDAFBF-886E-4AC7-A920-F214D2F6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4668" y="2245683"/>
                <a:ext cx="3115276" cy="7952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267AD3F-0336-4671-98D8-59679FF06732}"/>
              </a:ext>
            </a:extLst>
          </p:cNvPr>
          <p:cNvGrpSpPr/>
          <p:nvPr/>
        </p:nvGrpSpPr>
        <p:grpSpPr>
          <a:xfrm>
            <a:off x="8522972" y="1503667"/>
            <a:ext cx="3076832" cy="1263863"/>
            <a:chOff x="6371894" y="3347760"/>
            <a:chExt cx="3076832" cy="126386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CE2A0F-ED64-41C8-B8E1-AD3475A26B42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15062" y="4027671"/>
              <a:ext cx="1131303" cy="139449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0401065-9EEC-48B2-91FC-35CD4D136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1584" y="358316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A2C3F19-8265-4C0E-9E47-E5A579C1C7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5310" y="3840280"/>
              <a:ext cx="514229" cy="5142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B1058BBA-DC78-426C-B6E2-30139D8B9579}"/>
                </a:ext>
              </a:extLst>
            </p:cNvPr>
            <p:cNvSpPr/>
            <p:nvPr/>
          </p:nvSpPr>
          <p:spPr>
            <a:xfrm>
              <a:off x="7870433" y="3347760"/>
              <a:ext cx="620560" cy="205714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3C081368-484F-40C7-94F2-4C16910B2D99}"/>
                </a:ext>
              </a:extLst>
            </p:cNvPr>
            <p:cNvSpPr/>
            <p:nvPr/>
          </p:nvSpPr>
          <p:spPr>
            <a:xfrm>
              <a:off x="9140155" y="3862622"/>
              <a:ext cx="308571" cy="49188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EC69C774-863B-4E17-BF7A-071D5C0270B1}"/>
                </a:ext>
              </a:extLst>
            </p:cNvPr>
            <p:cNvSpPr/>
            <p:nvPr/>
          </p:nvSpPr>
          <p:spPr>
            <a:xfrm>
              <a:off x="9037298" y="3862129"/>
              <a:ext cx="308571" cy="491887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6AA6A4DA-34F8-4B26-A5B5-C9B93552B31C}"/>
                </a:ext>
              </a:extLst>
            </p:cNvPr>
            <p:cNvSpPr/>
            <p:nvPr/>
          </p:nvSpPr>
          <p:spPr>
            <a:xfrm rot="10800000">
              <a:off x="6535062" y="3682142"/>
              <a:ext cx="462857" cy="851858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7F644854-AAA2-431E-8057-0C8EC9BC5B2B}"/>
                </a:ext>
              </a:extLst>
            </p:cNvPr>
            <p:cNvSpPr/>
            <p:nvPr/>
          </p:nvSpPr>
          <p:spPr>
            <a:xfrm rot="10800000">
              <a:off x="6371894" y="3671464"/>
              <a:ext cx="462857" cy="851858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F36FAA-BF0A-3B97-C2CC-C828DECE34EF}"/>
                  </a:ext>
                </a:extLst>
              </p:cNvPr>
              <p:cNvSpPr txBox="1"/>
              <p:nvPr/>
            </p:nvSpPr>
            <p:spPr>
              <a:xfrm>
                <a:off x="7046150" y="5867909"/>
                <a:ext cx="2956707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=±1,</m:t>
                      </m:r>
                      <m: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F36FAA-BF0A-3B97-C2CC-C828DECE3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150" y="5867909"/>
                <a:ext cx="2956707" cy="353943"/>
              </a:xfrm>
              <a:prstGeom prst="rect">
                <a:avLst/>
              </a:prstGeom>
              <a:blipFill>
                <a:blip r:embed="rId7"/>
                <a:stretch>
                  <a:fillRect l="-825" r="-825" b="-293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5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25</a:t>
            </a:fld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D3CA9B-88EE-435C-A552-605C124C807B}"/>
              </a:ext>
            </a:extLst>
          </p:cNvPr>
          <p:cNvGrpSpPr/>
          <p:nvPr/>
        </p:nvGrpSpPr>
        <p:grpSpPr>
          <a:xfrm>
            <a:off x="594878" y="966738"/>
            <a:ext cx="10256610" cy="5616624"/>
            <a:chOff x="191344" y="260648"/>
            <a:chExt cx="10256610" cy="56166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37656D-9075-4C01-8BEF-C7C8BE0415B7}"/>
                </a:ext>
              </a:extLst>
            </p:cNvPr>
            <p:cNvSpPr/>
            <p:nvPr/>
          </p:nvSpPr>
          <p:spPr>
            <a:xfrm>
              <a:off x="191344" y="260648"/>
              <a:ext cx="10256610" cy="5616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FDEE09-E4EB-44FA-A922-7A0E9BCA0209}"/>
                </a:ext>
              </a:extLst>
            </p:cNvPr>
            <p:cNvGrpSpPr/>
            <p:nvPr/>
          </p:nvGrpSpPr>
          <p:grpSpPr>
            <a:xfrm>
              <a:off x="335360" y="1484784"/>
              <a:ext cx="4464496" cy="4182809"/>
              <a:chOff x="1343472" y="1268760"/>
              <a:chExt cx="5993474" cy="4182809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C84EC6F8-71A0-433A-BB7F-DAFE199F27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3472" y="1268760"/>
                <a:ext cx="5993474" cy="4182809"/>
              </a:xfrm>
              <a:prstGeom prst="rect">
                <a:avLst/>
              </a:prstGeom>
            </p:spPr>
          </p:pic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14B8257D-96C2-498C-83C6-BD1317EFA7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4832" y="4854872"/>
                <a:ext cx="208108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A9383D1-6BF7-4DE0-9310-E1F2D80B4B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3312" y="3754414"/>
                <a:ext cx="3664696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81D4F58-97DD-4A3F-829D-97C862709B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5824" y="2658344"/>
                <a:ext cx="477396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1812BC7-645A-4CCD-823A-5C9C9001E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488" y="1535360"/>
                <a:ext cx="5666632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BFB0E9C-88F0-468F-B33B-795EB91CDED2}"/>
                  </a:ext>
                </a:extLst>
              </p:cNvPr>
              <p:cNvCxnSpPr/>
              <p:nvPr/>
            </p:nvCxnSpPr>
            <p:spPr>
              <a:xfrm>
                <a:off x="4009034" y="4827558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3B46B4C-18F7-4C52-B52B-35D57BBC1D5E}"/>
                  </a:ext>
                </a:extLst>
              </p:cNvPr>
              <p:cNvCxnSpPr/>
              <p:nvPr/>
            </p:nvCxnSpPr>
            <p:spPr>
              <a:xfrm>
                <a:off x="4009034" y="4726207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BE0BCCC-02BE-4624-9371-814724BF0DCA}"/>
                  </a:ext>
                </a:extLst>
              </p:cNvPr>
              <p:cNvCxnSpPr/>
              <p:nvPr/>
            </p:nvCxnSpPr>
            <p:spPr>
              <a:xfrm>
                <a:off x="4009034" y="4789047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00D0FCF-EA9D-499F-8185-48B6FEC6B59F}"/>
                  </a:ext>
                </a:extLst>
              </p:cNvPr>
              <p:cNvCxnSpPr/>
              <p:nvPr/>
            </p:nvCxnSpPr>
            <p:spPr>
              <a:xfrm>
                <a:off x="4009034" y="4645127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F63F8B15-52F9-430C-B3D2-259329329CD1}"/>
                  </a:ext>
                </a:extLst>
              </p:cNvPr>
              <p:cNvCxnSpPr/>
              <p:nvPr/>
            </p:nvCxnSpPr>
            <p:spPr>
              <a:xfrm>
                <a:off x="4009034" y="4543678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BE2101C-00ED-4042-9557-4F0D977986E1}"/>
                  </a:ext>
                </a:extLst>
              </p:cNvPr>
              <p:cNvCxnSpPr/>
              <p:nvPr/>
            </p:nvCxnSpPr>
            <p:spPr>
              <a:xfrm>
                <a:off x="4009034" y="4420995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C95C3E-3075-4C35-9634-B9FE3514B62F}"/>
                  </a:ext>
                </a:extLst>
              </p:cNvPr>
              <p:cNvCxnSpPr/>
              <p:nvPr/>
            </p:nvCxnSpPr>
            <p:spPr>
              <a:xfrm>
                <a:off x="4009034" y="4275030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25C271A-A4A0-4348-87AE-FE007E02531D}"/>
                  </a:ext>
                </a:extLst>
              </p:cNvPr>
              <p:cNvCxnSpPr/>
              <p:nvPr/>
            </p:nvCxnSpPr>
            <p:spPr>
              <a:xfrm>
                <a:off x="4009034" y="4113257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54A86D4-8075-465D-B43F-7FAA77215EA8}"/>
                  </a:ext>
                </a:extLst>
              </p:cNvPr>
              <p:cNvCxnSpPr/>
              <p:nvPr/>
            </p:nvCxnSpPr>
            <p:spPr>
              <a:xfrm>
                <a:off x="4009034" y="3909640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004A1DC-12CC-434A-9568-D3B81EDF9712}"/>
                  </a:ext>
                </a:extLst>
              </p:cNvPr>
              <p:cNvCxnSpPr/>
              <p:nvPr/>
            </p:nvCxnSpPr>
            <p:spPr>
              <a:xfrm>
                <a:off x="4009034" y="3726972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409DCF2-E226-4FF1-B243-9C5167FB6BD6}"/>
                  </a:ext>
                </a:extLst>
              </p:cNvPr>
              <p:cNvCxnSpPr/>
              <p:nvPr/>
            </p:nvCxnSpPr>
            <p:spPr>
              <a:xfrm>
                <a:off x="4009034" y="3625621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B6CCC0D-6743-4465-A20A-AE70A663D8A7}"/>
                  </a:ext>
                </a:extLst>
              </p:cNvPr>
              <p:cNvCxnSpPr/>
              <p:nvPr/>
            </p:nvCxnSpPr>
            <p:spPr>
              <a:xfrm>
                <a:off x="4009034" y="3688461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7C25244C-EE82-47EA-873C-0F32A10F1FE3}"/>
                  </a:ext>
                </a:extLst>
              </p:cNvPr>
              <p:cNvCxnSpPr/>
              <p:nvPr/>
            </p:nvCxnSpPr>
            <p:spPr>
              <a:xfrm>
                <a:off x="4009034" y="3544541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2364522-6292-48BD-A39D-277DB49495C8}"/>
                  </a:ext>
                </a:extLst>
              </p:cNvPr>
              <p:cNvCxnSpPr/>
              <p:nvPr/>
            </p:nvCxnSpPr>
            <p:spPr>
              <a:xfrm>
                <a:off x="4009034" y="3443092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41606FE-F35D-4FBF-8BE5-4EBCABB62427}"/>
                  </a:ext>
                </a:extLst>
              </p:cNvPr>
              <p:cNvCxnSpPr/>
              <p:nvPr/>
            </p:nvCxnSpPr>
            <p:spPr>
              <a:xfrm>
                <a:off x="4009034" y="3320409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36AB443-BA0B-44F1-A981-6655118B4682}"/>
                  </a:ext>
                </a:extLst>
              </p:cNvPr>
              <p:cNvCxnSpPr/>
              <p:nvPr/>
            </p:nvCxnSpPr>
            <p:spPr>
              <a:xfrm>
                <a:off x="4009034" y="3174444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4F61ACD-CED7-4994-9A10-CB69F4116D9E}"/>
                  </a:ext>
                </a:extLst>
              </p:cNvPr>
              <p:cNvCxnSpPr/>
              <p:nvPr/>
            </p:nvCxnSpPr>
            <p:spPr>
              <a:xfrm>
                <a:off x="4009034" y="3012671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1564970-1836-4714-AA2E-BE347422F568}"/>
                  </a:ext>
                </a:extLst>
              </p:cNvPr>
              <p:cNvCxnSpPr/>
              <p:nvPr/>
            </p:nvCxnSpPr>
            <p:spPr>
              <a:xfrm>
                <a:off x="4009034" y="2809054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973899D-ED6A-49A9-93A8-45B200784EA2}"/>
                  </a:ext>
                </a:extLst>
              </p:cNvPr>
              <p:cNvCxnSpPr/>
              <p:nvPr/>
            </p:nvCxnSpPr>
            <p:spPr>
              <a:xfrm>
                <a:off x="4009034" y="2618726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4DA8C35-3195-4C2D-88A8-17DD8798BB40}"/>
                  </a:ext>
                </a:extLst>
              </p:cNvPr>
              <p:cNvCxnSpPr/>
              <p:nvPr/>
            </p:nvCxnSpPr>
            <p:spPr>
              <a:xfrm>
                <a:off x="4009034" y="2517375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FE8E9F2A-465F-4BCC-AFD2-F28877BDC4F8}"/>
                  </a:ext>
                </a:extLst>
              </p:cNvPr>
              <p:cNvCxnSpPr/>
              <p:nvPr/>
            </p:nvCxnSpPr>
            <p:spPr>
              <a:xfrm>
                <a:off x="4009034" y="2580215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67C949C-D0CF-4EE4-B653-03B3EB52E4CD}"/>
                  </a:ext>
                </a:extLst>
              </p:cNvPr>
              <p:cNvCxnSpPr/>
              <p:nvPr/>
            </p:nvCxnSpPr>
            <p:spPr>
              <a:xfrm>
                <a:off x="4009034" y="2436295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BD375FC6-2B79-4CAE-AEDA-086EF303AEA5}"/>
                  </a:ext>
                </a:extLst>
              </p:cNvPr>
              <p:cNvCxnSpPr/>
              <p:nvPr/>
            </p:nvCxnSpPr>
            <p:spPr>
              <a:xfrm>
                <a:off x="4009034" y="2334846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A48EBC-CC88-48EA-B26A-9A4052B75400}"/>
                  </a:ext>
                </a:extLst>
              </p:cNvPr>
              <p:cNvCxnSpPr/>
              <p:nvPr/>
            </p:nvCxnSpPr>
            <p:spPr>
              <a:xfrm>
                <a:off x="4009034" y="2212163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061A985-52CC-4E2C-A5D9-E57BCBF99D16}"/>
                  </a:ext>
                </a:extLst>
              </p:cNvPr>
              <p:cNvCxnSpPr/>
              <p:nvPr/>
            </p:nvCxnSpPr>
            <p:spPr>
              <a:xfrm>
                <a:off x="4009034" y="2066198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6E66976-00F6-44B1-B2C2-607926715394}"/>
                  </a:ext>
                </a:extLst>
              </p:cNvPr>
              <p:cNvCxnSpPr/>
              <p:nvPr/>
            </p:nvCxnSpPr>
            <p:spPr>
              <a:xfrm>
                <a:off x="4009034" y="1904425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AA7C3ADF-3340-4DF8-AC6E-E60060CCCBF1}"/>
                  </a:ext>
                </a:extLst>
              </p:cNvPr>
              <p:cNvCxnSpPr/>
              <p:nvPr/>
            </p:nvCxnSpPr>
            <p:spPr>
              <a:xfrm>
                <a:off x="4009034" y="1700808"/>
                <a:ext cx="1368152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E75447-B154-4F1F-9113-C430D1F8A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759"/>
            <a:stretch/>
          </p:blipFill>
          <p:spPr>
            <a:xfrm>
              <a:off x="5801141" y="419568"/>
              <a:ext cx="4039276" cy="5241997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39D478C-2B43-4572-86F4-875EE8713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2344" y="958853"/>
              <a:ext cx="0" cy="285512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1CE889-CC63-413E-94E5-4ECDDAA10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328" y="1386526"/>
              <a:ext cx="0" cy="277648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E81CC0-9AAF-4A1C-889D-5824058E8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4312" y="1776102"/>
              <a:ext cx="0" cy="271495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28D9EA-D050-48E0-8747-E82B2C375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0296" y="2101470"/>
              <a:ext cx="0" cy="265823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77EA77E-47AA-4F71-BA46-BE268C9CDA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6280" y="2337712"/>
              <a:ext cx="0" cy="264985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CA1713B-EA03-47E4-A15D-3C69038E4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2264" y="2569854"/>
              <a:ext cx="0" cy="258733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DDFAFDC-54F1-47B1-895F-20837BBE8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3873" y="2756664"/>
              <a:ext cx="0" cy="2522669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2E3CAE2-8F8A-4C10-9B04-3D6D191188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4232" y="2876524"/>
              <a:ext cx="0" cy="2496692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DDFBE3-3CD6-472A-BA39-29CC95F37E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6120" y="1753149"/>
              <a:ext cx="0" cy="2060831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3D7A99-127A-443E-B08B-1947353C1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104" y="2070845"/>
              <a:ext cx="0" cy="2095459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2BF2B6B-1CD3-4767-AC43-665508B63B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088" y="2362884"/>
              <a:ext cx="0" cy="2135842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544FBF6-96B5-466F-9755-E8CAA3945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4072" y="2568114"/>
              <a:ext cx="0" cy="2168922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4B3D07-48DD-4E68-A70D-DC5114026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00056" y="2743539"/>
              <a:ext cx="0" cy="2234204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A984F2-1FF2-4BA6-9FDF-9E46252FB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6040" y="2893860"/>
              <a:ext cx="0" cy="2245000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58CC980-1D2C-4C7E-A86F-9350D176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12024" y="2968902"/>
              <a:ext cx="0" cy="2311928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354B8D-A5FE-4B32-9F5E-BE16F9644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8520" y="1390901"/>
              <a:ext cx="0" cy="1975207"/>
            </a:xfrm>
            <a:prstGeom prst="straightConnector1">
              <a:avLst/>
            </a:prstGeom>
            <a:ln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3F6368-1A6A-46F0-BB91-C8A1CFE413EC}"/>
                    </a:ext>
                  </a:extLst>
                </p:cNvPr>
                <p:cNvSpPr txBox="1"/>
                <p:nvPr/>
              </p:nvSpPr>
              <p:spPr>
                <a:xfrm>
                  <a:off x="1744046" y="4786877"/>
                  <a:ext cx="6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48586B27-3B23-47B1-A2F4-2670A7204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046" y="4786877"/>
                  <a:ext cx="61427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50" r="-8911" b="-6522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2309ED1-6C53-4C47-8A43-008285B71C3F}"/>
                    </a:ext>
                  </a:extLst>
                </p:cNvPr>
                <p:cNvSpPr txBox="1"/>
                <p:nvPr/>
              </p:nvSpPr>
              <p:spPr>
                <a:xfrm>
                  <a:off x="1470613" y="3687411"/>
                  <a:ext cx="6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C6CAC164-A275-4BA0-AE7F-E4BB1E421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0613" y="3687411"/>
                  <a:ext cx="6142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950" r="-8911" b="-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EB604AD-8361-4BBE-8FF8-378BC14F4243}"/>
                    </a:ext>
                  </a:extLst>
                </p:cNvPr>
                <p:cNvSpPr txBox="1"/>
                <p:nvPr/>
              </p:nvSpPr>
              <p:spPr>
                <a:xfrm>
                  <a:off x="1291678" y="2570782"/>
                  <a:ext cx="6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3D2DF460-8F8E-4399-A60A-76A5127D8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678" y="2570782"/>
                  <a:ext cx="6142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950" r="-7921" b="-666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680A527-9E07-43D6-8F31-5C6BE859C435}"/>
                    </a:ext>
                  </a:extLst>
                </p:cNvPr>
                <p:cNvSpPr txBox="1"/>
                <p:nvPr/>
              </p:nvSpPr>
              <p:spPr>
                <a:xfrm>
                  <a:off x="1217482" y="1478987"/>
                  <a:ext cx="4860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SG" dirty="0"/>
                    <a:t>3</a:t>
                  </a:r>
                </a:p>
              </p:txBody>
            </p:sp>
          </mc:Choice>
          <mc:Fallback xmlns="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C8A44C5D-0D75-419F-B967-DF0F362EA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7482" y="1478987"/>
                  <a:ext cx="486030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658" t="-28889" r="-29114" b="-51111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965E07-3046-48B4-A5C6-EC7E9DE04EFF}"/>
                </a:ext>
              </a:extLst>
            </p:cNvPr>
            <p:cNvSpPr/>
            <p:nvPr/>
          </p:nvSpPr>
          <p:spPr>
            <a:xfrm>
              <a:off x="2412577" y="2753768"/>
              <a:ext cx="1019127" cy="2411096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D6F5E3-8D95-4C4D-B402-C627711C82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2577" y="415697"/>
              <a:ext cx="3222768" cy="231770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D7573C4-1F37-4E84-899E-2F8DC2501364}"/>
                </a:ext>
              </a:extLst>
            </p:cNvPr>
            <p:cNvCxnSpPr>
              <a:cxnSpLocks/>
            </p:cNvCxnSpPr>
            <p:nvPr/>
          </p:nvCxnSpPr>
          <p:spPr>
            <a:xfrm>
              <a:off x="2420962" y="5164864"/>
              <a:ext cx="3214383" cy="5683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8966AE-3A7F-4CBF-8556-AEAFF29799D0}"/>
                </a:ext>
              </a:extLst>
            </p:cNvPr>
            <p:cNvSpPr/>
            <p:nvPr/>
          </p:nvSpPr>
          <p:spPr>
            <a:xfrm>
              <a:off x="5643730" y="415697"/>
              <a:ext cx="4700742" cy="5317559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A94E14C-7B1D-4CDA-B279-D9FD46973A77}"/>
                    </a:ext>
                  </a:extLst>
                </p:cNvPr>
                <p:cNvSpPr txBox="1"/>
                <p:nvPr/>
              </p:nvSpPr>
              <p:spPr>
                <a:xfrm>
                  <a:off x="5657100" y="4901959"/>
                  <a:ext cx="416460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1" name="TextBox 290">
                  <a:extLst>
                    <a:ext uri="{FF2B5EF4-FFF2-40B4-BE49-F238E27FC236}">
                      <a16:creationId xmlns:a16="http://schemas.microsoft.com/office/drawing/2014/main" id="{9CFEBF9C-7E0E-40E6-AA6A-D057E7E2C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100" y="4901959"/>
                  <a:ext cx="416460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13235" r="-1029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038C6774-AE71-4FC8-90C6-66F1DCA0C1FC}"/>
                    </a:ext>
                  </a:extLst>
                </p:cNvPr>
                <p:cNvSpPr txBox="1"/>
                <p:nvPr/>
              </p:nvSpPr>
              <p:spPr>
                <a:xfrm>
                  <a:off x="5652732" y="4674654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45D41F0F-1F93-4EDA-AB4C-BF6036E66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732" y="4674654"/>
                  <a:ext cx="416461" cy="200055"/>
                </a:xfrm>
                <a:prstGeom prst="rect">
                  <a:avLst/>
                </a:prstGeom>
                <a:blipFill>
                  <a:blip r:embed="rId9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6FB9FD8-7ACB-4FE8-B09F-670FC3F55125}"/>
                    </a:ext>
                  </a:extLst>
                </p:cNvPr>
                <p:cNvSpPr txBox="1"/>
                <p:nvPr/>
              </p:nvSpPr>
              <p:spPr>
                <a:xfrm>
                  <a:off x="5651490" y="4393215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803DF82-F7E8-4D93-8C18-9EC4ED7E8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490" y="4393215"/>
                  <a:ext cx="416461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13235" r="-10294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EA09BE4-81B5-4A8F-85DC-7A711C8843A7}"/>
                    </a:ext>
                  </a:extLst>
                </p:cNvPr>
                <p:cNvSpPr txBox="1"/>
                <p:nvPr/>
              </p:nvSpPr>
              <p:spPr>
                <a:xfrm>
                  <a:off x="5647122" y="4077072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4" name="TextBox 293">
                  <a:extLst>
                    <a:ext uri="{FF2B5EF4-FFF2-40B4-BE49-F238E27FC236}">
                      <a16:creationId xmlns:a16="http://schemas.microsoft.com/office/drawing/2014/main" id="{6F1D2045-EC35-48E2-8952-A8B1D193B8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122" y="4077072"/>
                  <a:ext cx="416461" cy="200055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D4AA9A01-1317-48BF-8738-7017138060C9}"/>
                    </a:ext>
                  </a:extLst>
                </p:cNvPr>
                <p:cNvSpPr txBox="1"/>
                <p:nvPr/>
              </p:nvSpPr>
              <p:spPr>
                <a:xfrm>
                  <a:off x="5640270" y="3727391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5" name="TextBox 294">
                  <a:extLst>
                    <a:ext uri="{FF2B5EF4-FFF2-40B4-BE49-F238E27FC236}">
                      <a16:creationId xmlns:a16="http://schemas.microsoft.com/office/drawing/2014/main" id="{437AA20D-1B9D-4ED4-AA8B-B2C2244896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270" y="3727391"/>
                  <a:ext cx="416461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44AFA0AD-DC4E-4AA0-AC20-5DA13F0B358E}"/>
                    </a:ext>
                  </a:extLst>
                </p:cNvPr>
                <p:cNvSpPr txBox="1"/>
                <p:nvPr/>
              </p:nvSpPr>
              <p:spPr>
                <a:xfrm>
                  <a:off x="5635902" y="3284984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8B3B81C1-1DB9-42C7-AB32-D26C42EB2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02" y="3284984"/>
                  <a:ext cx="416461" cy="200055"/>
                </a:xfrm>
                <a:prstGeom prst="rect">
                  <a:avLst/>
                </a:prstGeom>
                <a:blipFill>
                  <a:blip r:embed="rId13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0B03FD3-34BD-47DC-B8BB-756A9F61A81C}"/>
                    </a:ext>
                  </a:extLst>
                </p:cNvPr>
                <p:cNvSpPr txBox="1"/>
                <p:nvPr/>
              </p:nvSpPr>
              <p:spPr>
                <a:xfrm>
                  <a:off x="5652732" y="5073964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7" name="TextBox 296">
                  <a:extLst>
                    <a:ext uri="{FF2B5EF4-FFF2-40B4-BE49-F238E27FC236}">
                      <a16:creationId xmlns:a16="http://schemas.microsoft.com/office/drawing/2014/main" id="{BB7A24AC-BFE8-41BC-AB2E-E26EBC23AB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732" y="5073964"/>
                  <a:ext cx="416461" cy="200055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0DA0BE5-863B-4F36-B9C8-9AE4DB7B28C3}"/>
                    </a:ext>
                  </a:extLst>
                </p:cNvPr>
                <p:cNvSpPr txBox="1"/>
                <p:nvPr/>
              </p:nvSpPr>
              <p:spPr>
                <a:xfrm>
                  <a:off x="5657100" y="2480815"/>
                  <a:ext cx="416460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9D2B64-BCF9-4EF0-9FEB-B1BCEC668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7100" y="2480815"/>
                  <a:ext cx="416460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13235" r="-1029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3123D64-5715-47B0-9AF1-AACCABF7D5B6}"/>
                    </a:ext>
                  </a:extLst>
                </p:cNvPr>
                <p:cNvSpPr txBox="1"/>
                <p:nvPr/>
              </p:nvSpPr>
              <p:spPr>
                <a:xfrm>
                  <a:off x="5652732" y="2253510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B6F3854-1459-4F1F-99FB-E7EACC4C1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732" y="2253510"/>
                  <a:ext cx="416461" cy="200055"/>
                </a:xfrm>
                <a:prstGeom prst="rect">
                  <a:avLst/>
                </a:prstGeom>
                <a:blipFill>
                  <a:blip r:embed="rId9"/>
                  <a:stretch>
                    <a:fillRect l="-13043" r="-8696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8A84F31-E981-4C3C-98B2-33EF506FF5F9}"/>
                    </a:ext>
                  </a:extLst>
                </p:cNvPr>
                <p:cNvSpPr txBox="1"/>
                <p:nvPr/>
              </p:nvSpPr>
              <p:spPr>
                <a:xfrm>
                  <a:off x="5651490" y="1972071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8EB6D745-7D5B-4E1B-90C3-EB1F22182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1490" y="1972071"/>
                  <a:ext cx="416461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13235" r="-10294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7B96AB0-9262-4DB1-97CE-517AF9CCE8D6}"/>
                    </a:ext>
                  </a:extLst>
                </p:cNvPr>
                <p:cNvSpPr txBox="1"/>
                <p:nvPr/>
              </p:nvSpPr>
              <p:spPr>
                <a:xfrm>
                  <a:off x="5647122" y="1655928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D47310AB-2D53-4638-80E3-2AB8D91A5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122" y="1655928"/>
                  <a:ext cx="416461" cy="200055"/>
                </a:xfrm>
                <a:prstGeom prst="rect">
                  <a:avLst/>
                </a:prstGeom>
                <a:blipFill>
                  <a:blip r:embed="rId11"/>
                  <a:stretch>
                    <a:fillRect l="-13043" r="-8696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C0E6726-3DB4-4F5C-B65E-19B0B2ADFE33}"/>
                    </a:ext>
                  </a:extLst>
                </p:cNvPr>
                <p:cNvSpPr txBox="1"/>
                <p:nvPr/>
              </p:nvSpPr>
              <p:spPr>
                <a:xfrm>
                  <a:off x="5640270" y="1306247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4F21AFBF-2FC3-481F-840C-20BF539C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0270" y="1306247"/>
                  <a:ext cx="416461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510EFD8-AC24-4A5A-A233-FD3C6875FCE4}"/>
                    </a:ext>
                  </a:extLst>
                </p:cNvPr>
                <p:cNvSpPr txBox="1"/>
                <p:nvPr/>
              </p:nvSpPr>
              <p:spPr>
                <a:xfrm>
                  <a:off x="5635902" y="863840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4933DE2E-E90D-4EB9-8F57-6B932B0E3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902" y="863840"/>
                  <a:ext cx="416461" cy="200055"/>
                </a:xfrm>
                <a:prstGeom prst="rect">
                  <a:avLst/>
                </a:prstGeom>
                <a:blipFill>
                  <a:blip r:embed="rId13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5CAAF25-705D-481E-AF86-D08C2218351C}"/>
                    </a:ext>
                  </a:extLst>
                </p:cNvPr>
                <p:cNvSpPr txBox="1"/>
                <p:nvPr/>
              </p:nvSpPr>
              <p:spPr>
                <a:xfrm>
                  <a:off x="5652732" y="2652820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D4ACF051-A300-4FFF-A2EF-3D08F47C0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732" y="2652820"/>
                  <a:ext cx="416461" cy="200055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9FB9CCE8-AA69-4331-8BCC-174C9D93356D}"/>
                    </a:ext>
                  </a:extLst>
                </p:cNvPr>
                <p:cNvSpPr txBox="1"/>
                <p:nvPr/>
              </p:nvSpPr>
              <p:spPr>
                <a:xfrm>
                  <a:off x="9651200" y="4897271"/>
                  <a:ext cx="416460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9B8D4F57-62EB-4952-93CA-E7788F351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200" y="4897271"/>
                  <a:ext cx="416460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ED77C81-020C-4E59-B690-F1E4E941DDB9}"/>
                    </a:ext>
                  </a:extLst>
                </p:cNvPr>
                <p:cNvSpPr txBox="1"/>
                <p:nvPr/>
              </p:nvSpPr>
              <p:spPr>
                <a:xfrm>
                  <a:off x="9646832" y="4669966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5536CC7B-A259-4C80-A871-5BED44A64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832" y="4669966"/>
                  <a:ext cx="416461" cy="200055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386BDDD-6D08-4B43-ADE7-84348AD09281}"/>
                    </a:ext>
                  </a:extLst>
                </p:cNvPr>
                <p:cNvSpPr txBox="1"/>
                <p:nvPr/>
              </p:nvSpPr>
              <p:spPr>
                <a:xfrm>
                  <a:off x="9645590" y="4388527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9713C0E4-0C5F-4102-A0F6-66F812228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5590" y="4388527"/>
                  <a:ext cx="416461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A2D9D3C-552E-4F36-A69F-D22D31C64C46}"/>
                    </a:ext>
                  </a:extLst>
                </p:cNvPr>
                <p:cNvSpPr txBox="1"/>
                <p:nvPr/>
              </p:nvSpPr>
              <p:spPr>
                <a:xfrm>
                  <a:off x="9641222" y="4072384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8" name="TextBox 307">
                  <a:extLst>
                    <a:ext uri="{FF2B5EF4-FFF2-40B4-BE49-F238E27FC236}">
                      <a16:creationId xmlns:a16="http://schemas.microsoft.com/office/drawing/2014/main" id="{7A1B517D-0B75-449B-832F-883B43FF3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222" y="4072384"/>
                  <a:ext cx="416461" cy="200055"/>
                </a:xfrm>
                <a:prstGeom prst="rect">
                  <a:avLst/>
                </a:prstGeom>
                <a:blipFill>
                  <a:blip r:embed="rId16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1CFB293-9D07-45B7-A344-2E665AEFAE3B}"/>
                    </a:ext>
                  </a:extLst>
                </p:cNvPr>
                <p:cNvSpPr txBox="1"/>
                <p:nvPr/>
              </p:nvSpPr>
              <p:spPr>
                <a:xfrm>
                  <a:off x="9634370" y="3722703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E00B353A-33BA-47FA-9D9A-3B61D497D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70" y="3722703"/>
                  <a:ext cx="416461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F86CD88-11E0-4BCE-9293-C0A43668A29A}"/>
                    </a:ext>
                  </a:extLst>
                </p:cNvPr>
                <p:cNvSpPr txBox="1"/>
                <p:nvPr/>
              </p:nvSpPr>
              <p:spPr>
                <a:xfrm>
                  <a:off x="9630002" y="3280296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C2E0B877-503C-4B75-9BB8-48CE6B568F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0002" y="3280296"/>
                  <a:ext cx="416461" cy="200055"/>
                </a:xfrm>
                <a:prstGeom prst="rect">
                  <a:avLst/>
                </a:prstGeom>
                <a:blipFill>
                  <a:blip r:embed="rId13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CC66B15-3DD0-4BE0-8354-AF2391699761}"/>
                    </a:ext>
                  </a:extLst>
                </p:cNvPr>
                <p:cNvSpPr txBox="1"/>
                <p:nvPr/>
              </p:nvSpPr>
              <p:spPr>
                <a:xfrm>
                  <a:off x="9646832" y="5069276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1" name="TextBox 310">
                  <a:extLst>
                    <a:ext uri="{FF2B5EF4-FFF2-40B4-BE49-F238E27FC236}">
                      <a16:creationId xmlns:a16="http://schemas.microsoft.com/office/drawing/2014/main" id="{7A9C6874-CC99-4B2C-A4CC-6C1DF75A5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832" y="5069276"/>
                  <a:ext cx="416461" cy="200055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8696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6098862-E880-4E58-8B82-B60AC65F06A8}"/>
                    </a:ext>
                  </a:extLst>
                </p:cNvPr>
                <p:cNvSpPr txBox="1"/>
                <p:nvPr/>
              </p:nvSpPr>
              <p:spPr>
                <a:xfrm>
                  <a:off x="9651200" y="2476127"/>
                  <a:ext cx="416460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9364621F-5229-49E3-B737-B31B15D17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200" y="2476127"/>
                  <a:ext cx="416460" cy="200055"/>
                </a:xfrm>
                <a:prstGeom prst="rect">
                  <a:avLst/>
                </a:prstGeom>
                <a:blipFill>
                  <a:blip r:embed="rId8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3507E0D-22D1-446B-9979-999D996E7ECF}"/>
                    </a:ext>
                  </a:extLst>
                </p:cNvPr>
                <p:cNvSpPr txBox="1"/>
                <p:nvPr/>
              </p:nvSpPr>
              <p:spPr>
                <a:xfrm>
                  <a:off x="9646832" y="2248822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9879F59A-1577-4301-B468-470E92F3F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832" y="2248822"/>
                  <a:ext cx="416461" cy="200055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43B057EC-AAC7-4C80-A2FD-5742C62D526A}"/>
                    </a:ext>
                  </a:extLst>
                </p:cNvPr>
                <p:cNvSpPr txBox="1"/>
                <p:nvPr/>
              </p:nvSpPr>
              <p:spPr>
                <a:xfrm>
                  <a:off x="9645590" y="1967383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6C4274DA-19A6-4F62-AB05-DCEC42B60D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5590" y="1967383"/>
                  <a:ext cx="416461" cy="200055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9092578-C038-4BE9-9CD1-F5BC9FDE4147}"/>
                    </a:ext>
                  </a:extLst>
                </p:cNvPr>
                <p:cNvSpPr txBox="1"/>
                <p:nvPr/>
              </p:nvSpPr>
              <p:spPr>
                <a:xfrm>
                  <a:off x="9641222" y="1651240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=7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3602E884-A572-41CF-B3CE-AAEE7B5C0C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1222" y="1651240"/>
                  <a:ext cx="416461" cy="200055"/>
                </a:xfrm>
                <a:prstGeom prst="rect">
                  <a:avLst/>
                </a:prstGeom>
                <a:blipFill>
                  <a:blip r:embed="rId16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08016D4C-6AF9-45D1-8CFB-BC177575667D}"/>
                    </a:ext>
                  </a:extLst>
                </p:cNvPr>
                <p:cNvSpPr txBox="1"/>
                <p:nvPr/>
              </p:nvSpPr>
              <p:spPr>
                <a:xfrm>
                  <a:off x="9634370" y="1301559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04092AEE-8C0E-4EFC-927D-7AE7E0924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4370" y="1301559"/>
                  <a:ext cx="416461" cy="200055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8696" b="-31250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5F3F342-7D69-4920-B1CD-EB34E0844993}"/>
                    </a:ext>
                  </a:extLst>
                </p:cNvPr>
                <p:cNvSpPr txBox="1"/>
                <p:nvPr/>
              </p:nvSpPr>
              <p:spPr>
                <a:xfrm>
                  <a:off x="9630002" y="859152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=9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4D22C47B-CD85-4AB1-B532-768E7CBF63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0002" y="859152"/>
                  <a:ext cx="416461" cy="200055"/>
                </a:xfrm>
                <a:prstGeom prst="rect">
                  <a:avLst/>
                </a:prstGeom>
                <a:blipFill>
                  <a:blip r:embed="rId13"/>
                  <a:stretch>
                    <a:fillRect l="-13235" r="-8824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689A42E-5B28-40C6-8D63-C105E25B0B48}"/>
                    </a:ext>
                  </a:extLst>
                </p:cNvPr>
                <p:cNvSpPr txBox="1"/>
                <p:nvPr/>
              </p:nvSpPr>
              <p:spPr>
                <a:xfrm>
                  <a:off x="9646832" y="2648132"/>
                  <a:ext cx="416461" cy="2000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3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SG" sz="1300" dirty="0"/>
                </a:p>
              </p:txBody>
            </p:sp>
          </mc:Choice>
          <mc:Fallback xmlns=""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4DED4DA1-D216-4A2B-BFC3-1AF789B391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832" y="2648132"/>
                  <a:ext cx="416461" cy="200055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8696" b="-2727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EB9337-9BEB-4F64-B8AE-34AE875CE495}"/>
                </a:ext>
              </a:extLst>
            </p:cNvPr>
            <p:cNvSpPr txBox="1"/>
            <p:nvPr/>
          </p:nvSpPr>
          <p:spPr>
            <a:xfrm>
              <a:off x="8016374" y="528153"/>
              <a:ext cx="1339606" cy="3847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900" dirty="0">
                  <a:solidFill>
                    <a:srgbClr val="7030A0"/>
                  </a:solidFill>
                </a:rPr>
                <a:t>R- Branch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EB4BF9D-C16E-40F8-B029-190AA4CF0585}"/>
                </a:ext>
              </a:extLst>
            </p:cNvPr>
            <p:cNvSpPr txBox="1"/>
            <p:nvPr/>
          </p:nvSpPr>
          <p:spPr>
            <a:xfrm>
              <a:off x="6104400" y="528168"/>
              <a:ext cx="1339606" cy="3847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6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900" dirty="0">
                  <a:solidFill>
                    <a:srgbClr val="FF0066"/>
                  </a:solidFill>
                </a:rPr>
                <a:t>P- Branch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9FF7C80-EA96-42CB-90BA-7EFC34B20FE1}"/>
                    </a:ext>
                  </a:extLst>
                </p:cNvPr>
                <p:cNvSpPr txBox="1"/>
                <p:nvPr/>
              </p:nvSpPr>
              <p:spPr>
                <a:xfrm>
                  <a:off x="8307505" y="1053373"/>
                  <a:ext cx="835422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1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7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=+1</m:t>
                        </m:r>
                      </m:oMath>
                    </m:oMathPara>
                  </a14:m>
                  <a:endParaRPr lang="en-SG" sz="17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100068B0-CBDA-4993-937C-F8EF040C9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7505" y="1053373"/>
                  <a:ext cx="835422" cy="261610"/>
                </a:xfrm>
                <a:prstGeom prst="rect">
                  <a:avLst/>
                </a:prstGeom>
                <a:blipFill>
                  <a:blip r:embed="rId18"/>
                  <a:stretch>
                    <a:fillRect l="-5839" r="-5109" b="-302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4EC1BC2-DF46-4FE0-933D-57D0F79D812F}"/>
                    </a:ext>
                  </a:extLst>
                </p:cNvPr>
                <p:cNvSpPr txBox="1"/>
                <p:nvPr/>
              </p:nvSpPr>
              <p:spPr>
                <a:xfrm>
                  <a:off x="6384032" y="1052736"/>
                  <a:ext cx="835422" cy="2616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SG" sz="1700" b="0" i="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SG" sz="17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17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oMath>
                    </m:oMathPara>
                  </a14:m>
                  <a:endParaRPr lang="en-SG" sz="1700" dirty="0">
                    <a:solidFill>
                      <a:srgbClr val="FF0066"/>
                    </a:solidFill>
                  </a:endParaRPr>
                </a:p>
              </p:txBody>
            </p:sp>
          </mc:Choice>
          <mc:Fallback xmlns=""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61327F5C-035A-46FF-857C-CB2D1D928F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032" y="1052736"/>
                  <a:ext cx="835422" cy="261610"/>
                </a:xfrm>
                <a:prstGeom prst="rect">
                  <a:avLst/>
                </a:prstGeom>
                <a:blipFill>
                  <a:blip r:embed="rId19"/>
                  <a:stretch>
                    <a:fillRect l="-5109" r="-5839" b="-30233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Title 1">
            <a:extLst>
              <a:ext uri="{FF2B5EF4-FFF2-40B4-BE49-F238E27FC236}">
                <a16:creationId xmlns:a16="http://schemas.microsoft.com/office/drawing/2014/main" id="{95D3822F-B36D-4886-825D-2F3F6B1DCF6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Ro-Vibration Transitions</a:t>
            </a:r>
            <a:endParaRPr lang="en-SG" sz="37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202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26</a:t>
            </a:fld>
            <a:endParaRPr lang="en-SG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4B224-E90B-4D9A-BC0E-D1DD3DE6F743}"/>
              </a:ext>
            </a:extLst>
          </p:cNvPr>
          <p:cNvSpPr txBox="1"/>
          <p:nvPr/>
        </p:nvSpPr>
        <p:spPr>
          <a:xfrm>
            <a:off x="263352" y="1628800"/>
            <a:ext cx="389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Examine the </a:t>
            </a:r>
            <a:r>
              <a:rPr lang="en-GB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-vibrational spectrum of HCl closely. </a:t>
            </a:r>
          </a:p>
          <a:p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Explain the features you see.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DE6366-D563-4632-97FE-64537E64283C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Ro-Vibration Transitions</a:t>
            </a:r>
            <a:endParaRPr lang="en-SG" sz="3700" dirty="0">
              <a:solidFill>
                <a:schemeClr val="accent6"/>
              </a:solidFill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441F881-145E-4450-A744-F8409FC9BF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48" y="1700809"/>
            <a:ext cx="7344816" cy="48965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7FBBC6-E06E-4CCF-8646-DC0C2F405E23}"/>
              </a:ext>
            </a:extLst>
          </p:cNvPr>
          <p:cNvCxnSpPr>
            <a:cxnSpLocks/>
          </p:cNvCxnSpPr>
          <p:nvPr/>
        </p:nvCxnSpPr>
        <p:spPr>
          <a:xfrm>
            <a:off x="263352" y="1556792"/>
            <a:ext cx="3960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10B3C3-2D24-4265-9CF3-8C46093F53F8}"/>
              </a:ext>
            </a:extLst>
          </p:cNvPr>
          <p:cNvCxnSpPr>
            <a:cxnSpLocks/>
          </p:cNvCxnSpPr>
          <p:nvPr/>
        </p:nvCxnSpPr>
        <p:spPr>
          <a:xfrm>
            <a:off x="263352" y="6669360"/>
            <a:ext cx="39604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863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6F66A-BCFE-466B-8190-D6989A38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81BC99-F884-43C5-B753-915CEB8D5D35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4A912-B900-4AEB-ACDE-9DDB42B4A345}"/>
              </a:ext>
            </a:extLst>
          </p:cNvPr>
          <p:cNvSpPr txBox="1"/>
          <p:nvPr/>
        </p:nvSpPr>
        <p:spPr>
          <a:xfrm>
            <a:off x="407368" y="5373216"/>
            <a:ext cx="1152128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solidFill>
                  <a:schemeClr val="accent1"/>
                </a:solidFill>
              </a:rPr>
              <a:t>IR spectrum </a:t>
            </a: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 massive young stellar object </a:t>
            </a:r>
            <a:r>
              <a:rPr lang="en-GB" sz="1900" dirty="0">
                <a:solidFill>
                  <a:schemeClr val="accent1"/>
                </a:solidFill>
              </a:rPr>
              <a:t>AFGL4176</a:t>
            </a: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taken with the ISO. Note the characteristic P- and R- branches of the rovibrational spectrum of gaseous carbon monoxide. </a:t>
            </a:r>
          </a:p>
          <a:p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taken from E. F. van </a:t>
            </a:r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Dishoeck</a:t>
            </a: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1998, ASP Conf. Ser., 132, 54</a:t>
            </a:r>
            <a:endParaRPr lang="en-SG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CC7629-E973-41ED-B175-E056135EDB8C}"/>
              </a:ext>
            </a:extLst>
          </p:cNvPr>
          <p:cNvGrpSpPr/>
          <p:nvPr/>
        </p:nvGrpSpPr>
        <p:grpSpPr>
          <a:xfrm>
            <a:off x="407368" y="836712"/>
            <a:ext cx="8449085" cy="4157487"/>
            <a:chOff x="407368" y="836712"/>
            <a:chExt cx="8449085" cy="4157487"/>
          </a:xfrm>
        </p:grpSpPr>
        <p:pic>
          <p:nvPicPr>
            <p:cNvPr id="6" name="Picture 5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63A559-4540-4923-AAA5-A04F1C6EA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68" y="836712"/>
              <a:ext cx="8449085" cy="4157487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A9037CB-86C1-4E74-97AD-EB1822B06EE9}"/>
                </a:ext>
              </a:extLst>
            </p:cNvPr>
            <p:cNvCxnSpPr/>
            <p:nvPr/>
          </p:nvCxnSpPr>
          <p:spPr>
            <a:xfrm>
              <a:off x="1559496" y="836712"/>
              <a:ext cx="71287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857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BEA8-2711-41FB-811A-AA1E94FC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rgbClr val="FF0066"/>
                </a:solidFill>
              </a:rPr>
              <a:t>Activity: “Seeing” </a:t>
            </a:r>
            <a:r>
              <a:rPr lang="en-SG" sz="3700" dirty="0">
                <a:solidFill>
                  <a:schemeClr val="accent2">
                    <a:lumMod val="75000"/>
                  </a:schemeClr>
                </a:solidFill>
              </a:rPr>
              <a:t>IR</a:t>
            </a:r>
            <a:r>
              <a:rPr lang="en-SG" sz="3700" dirty="0">
                <a:solidFill>
                  <a:srgbClr val="FF0066"/>
                </a:solidFill>
              </a:rPr>
              <a:t> absorption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2A1E-FA06-4C30-8F26-775F8D9B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5298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28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2E9A8-E6EF-421F-A712-885BDEB228B7}"/>
              </a:ext>
            </a:extLst>
          </p:cNvPr>
          <p:cNvSpPr txBox="1"/>
          <p:nvPr/>
        </p:nvSpPr>
        <p:spPr>
          <a:xfrm>
            <a:off x="7593940" y="4566740"/>
            <a:ext cx="136815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Gas out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1C06A-C361-490C-9E52-18D0FB25E805}"/>
              </a:ext>
            </a:extLst>
          </p:cNvPr>
          <p:cNvSpPr txBox="1"/>
          <p:nvPr/>
        </p:nvSpPr>
        <p:spPr>
          <a:xfrm>
            <a:off x="3183589" y="2132856"/>
            <a:ext cx="27964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Carbon dioxide gas 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5CA222-11B9-41E7-916D-0C1D5D2ED0B0}"/>
              </a:ext>
            </a:extLst>
          </p:cNvPr>
          <p:cNvSpPr/>
          <p:nvPr/>
        </p:nvSpPr>
        <p:spPr>
          <a:xfrm rot="5400000">
            <a:off x="5709145" y="-24214"/>
            <a:ext cx="1061739" cy="73448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C71A64-C750-46BA-8EEB-BCA9D7CE3121}"/>
              </a:ext>
            </a:extLst>
          </p:cNvPr>
          <p:cNvSpPr/>
          <p:nvPr/>
        </p:nvSpPr>
        <p:spPr>
          <a:xfrm rot="10800000">
            <a:off x="9682172" y="2757281"/>
            <a:ext cx="446276" cy="16078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792D1C4-7AB0-4279-875B-A6B79284E536}"/>
              </a:ext>
            </a:extLst>
          </p:cNvPr>
          <p:cNvSpPr/>
          <p:nvPr/>
        </p:nvSpPr>
        <p:spPr>
          <a:xfrm rot="10800000">
            <a:off x="2239211" y="2889614"/>
            <a:ext cx="544421" cy="13746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FD30526-5118-4C8E-8246-2E27FE1C2FD4}"/>
              </a:ext>
            </a:extLst>
          </p:cNvPr>
          <p:cNvSpPr/>
          <p:nvPr/>
        </p:nvSpPr>
        <p:spPr>
          <a:xfrm rot="10800000">
            <a:off x="3489484" y="2788908"/>
            <a:ext cx="360037" cy="353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D1BDD24-562D-4C7B-9BEA-3286A44839C1}"/>
              </a:ext>
            </a:extLst>
          </p:cNvPr>
          <p:cNvCxnSpPr>
            <a:cxnSpLocks/>
          </p:cNvCxnSpPr>
          <p:nvPr/>
        </p:nvCxnSpPr>
        <p:spPr>
          <a:xfrm>
            <a:off x="3661508" y="2568893"/>
            <a:ext cx="0" cy="630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BB4ADC2-E4B1-4E5E-95B6-F52EAFF0D73E}"/>
              </a:ext>
            </a:extLst>
          </p:cNvPr>
          <p:cNvSpPr/>
          <p:nvPr/>
        </p:nvSpPr>
        <p:spPr>
          <a:xfrm rot="10800000">
            <a:off x="7737958" y="4166066"/>
            <a:ext cx="216021" cy="3537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EEB607-970A-42D2-91BF-621DEC980790}"/>
              </a:ext>
            </a:extLst>
          </p:cNvPr>
          <p:cNvCxnSpPr>
            <a:cxnSpLocks/>
          </p:cNvCxnSpPr>
          <p:nvPr/>
        </p:nvCxnSpPr>
        <p:spPr>
          <a:xfrm>
            <a:off x="7838540" y="4156792"/>
            <a:ext cx="0" cy="384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BBEEC295-D6E1-44E5-918A-48735D813BE0}"/>
              </a:ext>
            </a:extLst>
          </p:cNvPr>
          <p:cNvGrpSpPr/>
          <p:nvPr/>
        </p:nvGrpSpPr>
        <p:grpSpPr>
          <a:xfrm>
            <a:off x="1473260" y="3238818"/>
            <a:ext cx="504056" cy="797362"/>
            <a:chOff x="911424" y="3495734"/>
            <a:chExt cx="504056" cy="797362"/>
          </a:xfrm>
        </p:grpSpPr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94110FA1-0BD5-43A3-AEE7-D0E4B0C500E1}"/>
                </a:ext>
              </a:extLst>
            </p:cNvPr>
            <p:cNvSpPr/>
            <p:nvPr/>
          </p:nvSpPr>
          <p:spPr>
            <a:xfrm>
              <a:off x="983432" y="3573016"/>
              <a:ext cx="360040" cy="648072"/>
            </a:xfrm>
            <a:prstGeom prst="donut">
              <a:avLst/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D7DBF638-E085-4081-9FCC-C5E51A7EFE0F}"/>
                </a:ext>
              </a:extLst>
            </p:cNvPr>
            <p:cNvSpPr/>
            <p:nvPr/>
          </p:nvSpPr>
          <p:spPr>
            <a:xfrm>
              <a:off x="1075584" y="3645024"/>
              <a:ext cx="176541" cy="504056"/>
            </a:xfrm>
            <a:prstGeom prst="donut">
              <a:avLst>
                <a:gd name="adj" fmla="val 49938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47" name="Circle: Hollow 46">
              <a:extLst>
                <a:ext uri="{FF2B5EF4-FFF2-40B4-BE49-F238E27FC236}">
                  <a16:creationId xmlns:a16="http://schemas.microsoft.com/office/drawing/2014/main" id="{55EA48BA-4239-414F-9515-71E476EA99CB}"/>
                </a:ext>
              </a:extLst>
            </p:cNvPr>
            <p:cNvSpPr/>
            <p:nvPr/>
          </p:nvSpPr>
          <p:spPr>
            <a:xfrm>
              <a:off x="911424" y="3495734"/>
              <a:ext cx="504056" cy="797362"/>
            </a:xfrm>
            <a:prstGeom prst="donut">
              <a:avLst>
                <a:gd name="adj" fmla="val 12753"/>
              </a:avLst>
            </a:prstGeom>
            <a:solidFill>
              <a:srgbClr val="C00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6C2B55E-FCFE-4865-94A5-5EB7288424B8}"/>
              </a:ext>
            </a:extLst>
          </p:cNvPr>
          <p:cNvSpPr txBox="1"/>
          <p:nvPr/>
        </p:nvSpPr>
        <p:spPr>
          <a:xfrm>
            <a:off x="205660" y="3235961"/>
            <a:ext cx="15556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Infra-Red lamp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6868A-E2E2-460B-B2AD-68577ABBC650}"/>
              </a:ext>
            </a:extLst>
          </p:cNvPr>
          <p:cNvSpPr/>
          <p:nvPr/>
        </p:nvSpPr>
        <p:spPr>
          <a:xfrm>
            <a:off x="2351584" y="1953122"/>
            <a:ext cx="149510" cy="13746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5D40202-BD99-4676-9432-916872214EFF}"/>
              </a:ext>
            </a:extLst>
          </p:cNvPr>
          <p:cNvSpPr/>
          <p:nvPr/>
        </p:nvSpPr>
        <p:spPr>
          <a:xfrm>
            <a:off x="2356228" y="3929783"/>
            <a:ext cx="149510" cy="13746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9F24F2-1CB0-49D5-A38A-FF61033D4693}"/>
              </a:ext>
            </a:extLst>
          </p:cNvPr>
          <p:cNvSpPr>
            <a:spLocks noChangeAspect="1"/>
          </p:cNvSpPr>
          <p:nvPr/>
        </p:nvSpPr>
        <p:spPr>
          <a:xfrm>
            <a:off x="11211216" y="2609753"/>
            <a:ext cx="540000" cy="540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935243-DE65-4109-A092-8C9DC4DEEEF6}"/>
              </a:ext>
            </a:extLst>
          </p:cNvPr>
          <p:cNvSpPr txBox="1"/>
          <p:nvPr/>
        </p:nvSpPr>
        <p:spPr>
          <a:xfrm>
            <a:off x="10128448" y="3933056"/>
            <a:ext cx="1814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IR detector and readout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34DA35-C6BA-400D-BB83-7BC1062DA8E4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10999688" y="3149753"/>
            <a:ext cx="481528" cy="51349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86BE6D4-DC70-46B0-86D1-510E3D4A36B8}"/>
              </a:ext>
            </a:extLst>
          </p:cNvPr>
          <p:cNvCxnSpPr>
            <a:cxnSpLocks/>
          </p:cNvCxnSpPr>
          <p:nvPr/>
        </p:nvCxnSpPr>
        <p:spPr>
          <a:xfrm flipV="1">
            <a:off x="10950248" y="3149753"/>
            <a:ext cx="459528" cy="432705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ylinder 51">
            <a:extLst>
              <a:ext uri="{FF2B5EF4-FFF2-40B4-BE49-F238E27FC236}">
                <a16:creationId xmlns:a16="http://schemas.microsoft.com/office/drawing/2014/main" id="{60FDB929-E35F-48BF-AA48-E8B6D5815B35}"/>
              </a:ext>
            </a:extLst>
          </p:cNvPr>
          <p:cNvSpPr/>
          <p:nvPr/>
        </p:nvSpPr>
        <p:spPr>
          <a:xfrm rot="16200000">
            <a:off x="10428158" y="3177987"/>
            <a:ext cx="446276" cy="970528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7EB0B8-1CC9-47BF-A32A-94D17528D668}"/>
              </a:ext>
            </a:extLst>
          </p:cNvPr>
          <p:cNvCxnSpPr/>
          <p:nvPr/>
        </p:nvCxnSpPr>
        <p:spPr>
          <a:xfrm>
            <a:off x="2783632" y="3117323"/>
            <a:ext cx="0" cy="1039469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F4EC51F-798E-40A8-B07B-4A937CB47100}"/>
              </a:ext>
            </a:extLst>
          </p:cNvPr>
          <p:cNvCxnSpPr/>
          <p:nvPr/>
        </p:nvCxnSpPr>
        <p:spPr>
          <a:xfrm>
            <a:off x="9682172" y="3128458"/>
            <a:ext cx="0" cy="1039469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64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37E7C-7D8F-4C8F-861D-966FE8CA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29</a:t>
            </a:fld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638A6A-BB42-4AA6-8DE5-7114A2A6FFB3}"/>
              </a:ext>
            </a:extLst>
          </p:cNvPr>
          <p:cNvSpPr txBox="1">
            <a:spLocks/>
          </p:cNvSpPr>
          <p:nvPr/>
        </p:nvSpPr>
        <p:spPr>
          <a:xfrm>
            <a:off x="9984432" y="4509120"/>
            <a:ext cx="179185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Taken from M. </a:t>
            </a:r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Ohishi</a:t>
            </a: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N. </a:t>
            </a:r>
            <a:r>
              <a:rPr lang="en-GB" sz="1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Kaifu</a:t>
            </a: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Faraday Discuss, 109, 205 (1998)</a:t>
            </a:r>
            <a:endParaRPr lang="en-SG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51095853-CFD6-4B38-AB4C-6970802D2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46000"/>
            <a:ext cx="9725403" cy="6766000"/>
          </a:xfrm>
          <a:prstGeom prst="rect">
            <a:avLst/>
          </a:prstGeom>
        </p:spPr>
      </p:pic>
      <p:pic>
        <p:nvPicPr>
          <p:cNvPr id="12" name="Picture 4" descr="Millimeter-range and Visible-light Views of a Star-forming Filament in Taurus">
            <a:extLst>
              <a:ext uri="{FF2B5EF4-FFF2-40B4-BE49-F238E27FC236}">
                <a16:creationId xmlns:a16="http://schemas.microsoft.com/office/drawing/2014/main" id="{A73AE555-6C28-4270-93CF-5DB39494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5443" y="1577280"/>
            <a:ext cx="2129829" cy="2312387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6F6488-9F5F-45D4-BF68-71858E676833}"/>
              </a:ext>
            </a:extLst>
          </p:cNvPr>
          <p:cNvSpPr txBox="1"/>
          <p:nvPr/>
        </p:nvSpPr>
        <p:spPr>
          <a:xfrm>
            <a:off x="983432" y="156462"/>
            <a:ext cx="841949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Microwave spectroscopy of TMC-1. Peaks corresponds to rotational transitions of molecules in TMC-1.</a:t>
            </a:r>
            <a:endParaRPr lang="en-US" sz="23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just"/>
            <a:r>
              <a:rPr lang="en-US" sz="2300" dirty="0">
                <a:solidFill>
                  <a:schemeClr val="accent1"/>
                </a:solidFill>
              </a:rPr>
              <a:t>Ex. Identify peaks that correspond to the same molecular species. Estimate the rotational constants.  </a:t>
            </a:r>
          </a:p>
        </p:txBody>
      </p:sp>
    </p:spTree>
    <p:extLst>
      <p:ext uri="{BB962C8B-B14F-4D97-AF65-F5344CB8AC3E}">
        <p14:creationId xmlns:p14="http://schemas.microsoft.com/office/powerpoint/2010/main" val="262130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678-574C-79CC-7A5C-ACFD90C5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48"/>
            <a:ext cx="10972800" cy="1143000"/>
          </a:xfrm>
        </p:spPr>
        <p:txBody>
          <a:bodyPr/>
          <a:lstStyle/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Pre-Lecture Homework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3971-D6FE-0C8E-09A5-5F94090A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866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E9808-6C8E-49E9-9C48-805838CA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30</a:t>
            </a:fld>
            <a:endParaRPr lang="en-SG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ED31AA8-9EF0-4DC4-9B45-A757A1EF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4" y="1"/>
            <a:ext cx="10048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47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D0AA-2175-4346-8B97-60C42E71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31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5EF5B-28A9-4E4B-8B9E-BF89D0E45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523" y="0"/>
            <a:ext cx="5043535" cy="6812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3BE259-EFFA-440A-87FB-046BF4D9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5" y="142499"/>
            <a:ext cx="4490209" cy="641369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35F0E2-C21F-42CA-8495-9A8109B9A30F}"/>
              </a:ext>
            </a:extLst>
          </p:cNvPr>
          <p:cNvSpPr txBox="1">
            <a:spLocks/>
          </p:cNvSpPr>
          <p:nvPr/>
        </p:nvSpPr>
        <p:spPr>
          <a:xfrm>
            <a:off x="698724" y="6447360"/>
            <a:ext cx="662141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900" dirty="0">
                <a:solidFill>
                  <a:schemeClr val="accent1"/>
                </a:solidFill>
              </a:rPr>
              <a:t>From M. </a:t>
            </a:r>
            <a:r>
              <a:rPr lang="en-GB" sz="1900" dirty="0" err="1">
                <a:solidFill>
                  <a:schemeClr val="accent1"/>
                </a:solidFill>
              </a:rPr>
              <a:t>Ohishi</a:t>
            </a:r>
            <a:r>
              <a:rPr lang="en-GB" sz="1900" dirty="0">
                <a:solidFill>
                  <a:schemeClr val="accent1"/>
                </a:solidFill>
              </a:rPr>
              <a:t>, N. </a:t>
            </a:r>
            <a:r>
              <a:rPr lang="en-GB" sz="1900" dirty="0" err="1">
                <a:solidFill>
                  <a:schemeClr val="accent1"/>
                </a:solidFill>
              </a:rPr>
              <a:t>Kaifu</a:t>
            </a:r>
            <a:r>
              <a:rPr lang="en-GB" sz="1900" dirty="0">
                <a:solidFill>
                  <a:schemeClr val="accent1"/>
                </a:solidFill>
              </a:rPr>
              <a:t>, Faraday Discuss, 109, 205 (1998)</a:t>
            </a:r>
            <a:endParaRPr lang="en-SG" sz="1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421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0EAA-A4DC-4965-A8E3-EDB44AE6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692696"/>
            <a:ext cx="3880175" cy="1224136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B68 @ mm-wavelengths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ED0AA-2175-4346-8B97-60C42E719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32</a:t>
            </a:fld>
            <a:endParaRPr lang="en-SG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E4C5AF7-09E7-416C-BF33-2173F4C80F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3013" r="2851" b="6026"/>
          <a:stretch/>
        </p:blipFill>
        <p:spPr bwMode="auto">
          <a:xfrm>
            <a:off x="4744442" y="136524"/>
            <a:ext cx="7137049" cy="667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0C9B4-2801-42E3-A0A8-5B6C102972E5}"/>
              </a:ext>
            </a:extLst>
          </p:cNvPr>
          <p:cNvSpPr txBox="1"/>
          <p:nvPr/>
        </p:nvSpPr>
        <p:spPr>
          <a:xfrm>
            <a:off x="4943872" y="246420"/>
            <a:ext cx="2376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Optical</a:t>
            </a:r>
            <a:r>
              <a:rPr lang="en-SG" sz="23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D3E56-04E1-48AC-8D37-DAC8C1702B49}"/>
              </a:ext>
            </a:extLst>
          </p:cNvPr>
          <p:cNvSpPr txBox="1"/>
          <p:nvPr/>
        </p:nvSpPr>
        <p:spPr>
          <a:xfrm>
            <a:off x="5326492" y="3900104"/>
            <a:ext cx="2376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2.73 mm</a:t>
            </a:r>
            <a:r>
              <a:rPr lang="en-SG" sz="23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4A46F-6E18-4FBB-8290-577A2513B9FB}"/>
              </a:ext>
            </a:extLst>
          </p:cNvPr>
          <p:cNvSpPr txBox="1"/>
          <p:nvPr/>
        </p:nvSpPr>
        <p:spPr>
          <a:xfrm>
            <a:off x="9120336" y="381074"/>
            <a:ext cx="2376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3.22 mm</a:t>
            </a:r>
            <a:r>
              <a:rPr lang="en-SG" sz="23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89E52-29F1-4395-9FFB-1B11CE2B5411}"/>
              </a:ext>
            </a:extLst>
          </p:cNvPr>
          <p:cNvSpPr txBox="1"/>
          <p:nvPr/>
        </p:nvSpPr>
        <p:spPr>
          <a:xfrm>
            <a:off x="9112098" y="3908342"/>
            <a:ext cx="23762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3.06 mm</a:t>
            </a:r>
            <a:r>
              <a:rPr lang="en-SG" sz="23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9FA30-9C73-45EE-AC3E-EA8027310C75}"/>
              </a:ext>
            </a:extLst>
          </p:cNvPr>
          <p:cNvSpPr txBox="1"/>
          <p:nvPr/>
        </p:nvSpPr>
        <p:spPr>
          <a:xfrm>
            <a:off x="142661" y="2204864"/>
            <a:ext cx="45536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Spectroscopy becomes imaging. </a:t>
            </a:r>
          </a:p>
          <a:p>
            <a:r>
              <a:rPr lang="en-SG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is applicable to other fields!</a:t>
            </a:r>
          </a:p>
        </p:txBody>
      </p:sp>
      <p:pic>
        <p:nvPicPr>
          <p:cNvPr id="13" name="Picture 2" descr="http://emojipedia-us.s3.amazonaws.com/cache/5f/d6/5fd6191df3085e00535a8d295dc49b1b.png">
            <a:extLst>
              <a:ext uri="{FF2B5EF4-FFF2-40B4-BE49-F238E27FC236}">
                <a16:creationId xmlns:a16="http://schemas.microsoft.com/office/drawing/2014/main" id="{59AEBB2B-3159-41EC-8024-4FD77C251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3668" y="885325"/>
            <a:ext cx="838876" cy="83887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51218-C123-DE63-3137-E8BD24AA4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07" y="3223270"/>
            <a:ext cx="3545643" cy="36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08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BEA8-2711-41FB-811A-AA1E94FC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rgbClr val="FF0066"/>
                </a:solidFill>
              </a:rPr>
              <a:t>Activity: </a:t>
            </a:r>
            <a:r>
              <a:rPr lang="en-SG" sz="3700" dirty="0">
                <a:solidFill>
                  <a:schemeClr val="accent6"/>
                </a:solidFill>
              </a:rPr>
              <a:t>Sunset </a:t>
            </a:r>
            <a:r>
              <a:rPr lang="en-SG" sz="3700" dirty="0">
                <a:solidFill>
                  <a:srgbClr val="FF0066"/>
                </a:solidFill>
              </a:rPr>
              <a:t>in a glass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12A1E-FA06-4C30-8F26-775F8D9B3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33</a:t>
            </a:fld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2E9A8-E6EF-421F-A712-885BDEB228B7}"/>
              </a:ext>
            </a:extLst>
          </p:cNvPr>
          <p:cNvSpPr txBox="1"/>
          <p:nvPr/>
        </p:nvSpPr>
        <p:spPr>
          <a:xfrm>
            <a:off x="6600056" y="3687389"/>
            <a:ext cx="25922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Water + </a:t>
            </a:r>
          </a:p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few drops of milk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D1C06A-C361-490C-9E52-18D0FB25E805}"/>
              </a:ext>
            </a:extLst>
          </p:cNvPr>
          <p:cNvSpPr txBox="1"/>
          <p:nvPr/>
        </p:nvSpPr>
        <p:spPr>
          <a:xfrm>
            <a:off x="6388646" y="5584938"/>
            <a:ext cx="19151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White light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5CA222-11B9-41E7-916D-0C1D5D2ED0B0}"/>
              </a:ext>
            </a:extLst>
          </p:cNvPr>
          <p:cNvSpPr/>
          <p:nvPr/>
        </p:nvSpPr>
        <p:spPr>
          <a:xfrm>
            <a:off x="5087888" y="2655293"/>
            <a:ext cx="1368152" cy="25202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C71A64-C750-46BA-8EEB-BCA9D7CE3121}"/>
              </a:ext>
            </a:extLst>
          </p:cNvPr>
          <p:cNvSpPr/>
          <p:nvPr/>
        </p:nvSpPr>
        <p:spPr>
          <a:xfrm rot="5400000">
            <a:off x="5548826" y="1690299"/>
            <a:ext cx="446276" cy="20882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7ED537-7716-42BB-A290-BE1C8C0C4716}"/>
              </a:ext>
            </a:extLst>
          </p:cNvPr>
          <p:cNvCxnSpPr/>
          <p:nvPr/>
        </p:nvCxnSpPr>
        <p:spPr>
          <a:xfrm flipV="1">
            <a:off x="5553844" y="5343972"/>
            <a:ext cx="0" cy="79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D3AD02-D72B-4FCC-AD24-FDE861374975}"/>
              </a:ext>
            </a:extLst>
          </p:cNvPr>
          <p:cNvCxnSpPr/>
          <p:nvPr/>
        </p:nvCxnSpPr>
        <p:spPr>
          <a:xfrm flipV="1">
            <a:off x="5706244" y="5343972"/>
            <a:ext cx="0" cy="79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F2C2E8-EAF0-451E-A766-455E3CD453B6}"/>
              </a:ext>
            </a:extLst>
          </p:cNvPr>
          <p:cNvCxnSpPr/>
          <p:nvPr/>
        </p:nvCxnSpPr>
        <p:spPr>
          <a:xfrm flipV="1">
            <a:off x="5862067" y="5343972"/>
            <a:ext cx="0" cy="79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B275FA-BA44-4C24-87B9-DE224D485074}"/>
              </a:ext>
            </a:extLst>
          </p:cNvPr>
          <p:cNvCxnSpPr/>
          <p:nvPr/>
        </p:nvCxnSpPr>
        <p:spPr>
          <a:xfrm flipV="1">
            <a:off x="6014467" y="5343972"/>
            <a:ext cx="0" cy="7920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9E8DE2-AAAF-456A-B65E-31F3F0A2751D}"/>
              </a:ext>
            </a:extLst>
          </p:cNvPr>
          <p:cNvGrpSpPr/>
          <p:nvPr/>
        </p:nvGrpSpPr>
        <p:grpSpPr>
          <a:xfrm rot="16200000">
            <a:off x="5182045" y="418520"/>
            <a:ext cx="1179838" cy="2736304"/>
            <a:chOff x="2625761" y="2191009"/>
            <a:chExt cx="1179838" cy="2736304"/>
          </a:xfrm>
        </p:grpSpPr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B45CAD9F-6A13-4B8F-B7BB-43045D218D65}"/>
                </a:ext>
              </a:extLst>
            </p:cNvPr>
            <p:cNvSpPr/>
            <p:nvPr/>
          </p:nvSpPr>
          <p:spPr>
            <a:xfrm rot="16200000" flipH="1">
              <a:off x="2517563" y="3276183"/>
              <a:ext cx="782352" cy="565956"/>
            </a:xfrm>
            <a:prstGeom prst="arc">
              <a:avLst>
                <a:gd name="adj1" fmla="val 1075290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0B2FAE1-268F-4275-96B9-313FE4646724}"/>
                </a:ext>
              </a:extLst>
            </p:cNvPr>
            <p:cNvSpPr/>
            <p:nvPr/>
          </p:nvSpPr>
          <p:spPr>
            <a:xfrm rot="15668695">
              <a:off x="2990011" y="2714395"/>
              <a:ext cx="390662" cy="603774"/>
            </a:xfrm>
            <a:prstGeom prst="arc">
              <a:avLst>
                <a:gd name="adj1" fmla="val 16471864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BE18E71-BC8E-4DDE-9CC5-308C13F2E350}"/>
                </a:ext>
              </a:extLst>
            </p:cNvPr>
            <p:cNvSpPr/>
            <p:nvPr/>
          </p:nvSpPr>
          <p:spPr>
            <a:xfrm rot="16200000">
              <a:off x="2463743" y="3486213"/>
              <a:ext cx="468052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22D7CE40-5953-4ACA-BFC6-AAADF9772F0B}"/>
                </a:ext>
              </a:extLst>
            </p:cNvPr>
            <p:cNvSpPr/>
            <p:nvPr/>
          </p:nvSpPr>
          <p:spPr>
            <a:xfrm rot="15668695">
              <a:off x="2996612" y="2776693"/>
              <a:ext cx="390662" cy="603774"/>
            </a:xfrm>
            <a:prstGeom prst="arc">
              <a:avLst>
                <a:gd name="adj1" fmla="val 16471864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6D442F3B-EE40-41A8-856D-8D4AE541E34A}"/>
                </a:ext>
              </a:extLst>
            </p:cNvPr>
            <p:cNvSpPr/>
            <p:nvPr/>
          </p:nvSpPr>
          <p:spPr>
            <a:xfrm rot="15668695">
              <a:off x="2998649" y="2851476"/>
              <a:ext cx="390662" cy="603774"/>
            </a:xfrm>
            <a:prstGeom prst="arc">
              <a:avLst>
                <a:gd name="adj1" fmla="val 17012091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D9731EE4-0F2B-42C2-B3C6-D3F64AE6E678}"/>
                </a:ext>
              </a:extLst>
            </p:cNvPr>
            <p:cNvSpPr/>
            <p:nvPr/>
          </p:nvSpPr>
          <p:spPr>
            <a:xfrm rot="16200000">
              <a:off x="2653471" y="3775185"/>
              <a:ext cx="1368152" cy="93610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6B9FA611-5B6E-4E0D-874F-CFADEC3F3FAF}"/>
                </a:ext>
              </a:extLst>
            </p:cNvPr>
            <p:cNvSpPr/>
            <p:nvPr/>
          </p:nvSpPr>
          <p:spPr>
            <a:xfrm rot="16200000" flipH="1">
              <a:off x="2653471" y="2407033"/>
              <a:ext cx="1368152" cy="93610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68857A-E024-4CC1-95E0-1C72539C1095}"/>
              </a:ext>
            </a:extLst>
          </p:cNvPr>
          <p:cNvGrpSpPr/>
          <p:nvPr/>
        </p:nvGrpSpPr>
        <p:grpSpPr>
          <a:xfrm flipH="1">
            <a:off x="595682" y="2655293"/>
            <a:ext cx="1179838" cy="2736304"/>
            <a:chOff x="2625761" y="2191009"/>
            <a:chExt cx="1179838" cy="2736304"/>
          </a:xfrm>
        </p:grpSpPr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1DDEFC83-4B95-4A21-A3FB-93CFD9D2A9B1}"/>
                </a:ext>
              </a:extLst>
            </p:cNvPr>
            <p:cNvSpPr/>
            <p:nvPr/>
          </p:nvSpPr>
          <p:spPr>
            <a:xfrm rot="16200000" flipH="1">
              <a:off x="2517563" y="3276183"/>
              <a:ext cx="782352" cy="565956"/>
            </a:xfrm>
            <a:prstGeom prst="arc">
              <a:avLst>
                <a:gd name="adj1" fmla="val 10752907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C1B2E7E3-BB9D-4840-9A00-1CB62E3F1030}"/>
                </a:ext>
              </a:extLst>
            </p:cNvPr>
            <p:cNvSpPr/>
            <p:nvPr/>
          </p:nvSpPr>
          <p:spPr>
            <a:xfrm rot="15668695">
              <a:off x="2990011" y="2714395"/>
              <a:ext cx="390662" cy="603774"/>
            </a:xfrm>
            <a:prstGeom prst="arc">
              <a:avLst>
                <a:gd name="adj1" fmla="val 16471864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93599A7-CF41-46E7-B024-E26FAB6E7639}"/>
                </a:ext>
              </a:extLst>
            </p:cNvPr>
            <p:cNvSpPr/>
            <p:nvPr/>
          </p:nvSpPr>
          <p:spPr>
            <a:xfrm rot="16200000">
              <a:off x="2463743" y="3486213"/>
              <a:ext cx="468052" cy="14401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DC97533E-31C4-4AF8-8D34-3AA4174164EF}"/>
                </a:ext>
              </a:extLst>
            </p:cNvPr>
            <p:cNvSpPr/>
            <p:nvPr/>
          </p:nvSpPr>
          <p:spPr>
            <a:xfrm rot="15668695">
              <a:off x="2996612" y="2776693"/>
              <a:ext cx="390662" cy="603774"/>
            </a:xfrm>
            <a:prstGeom prst="arc">
              <a:avLst>
                <a:gd name="adj1" fmla="val 16471864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236A055-A3A9-4AD9-9BC1-0E90B913E234}"/>
                </a:ext>
              </a:extLst>
            </p:cNvPr>
            <p:cNvSpPr/>
            <p:nvPr/>
          </p:nvSpPr>
          <p:spPr>
            <a:xfrm rot="15668695">
              <a:off x="2998649" y="2851476"/>
              <a:ext cx="390662" cy="603774"/>
            </a:xfrm>
            <a:prstGeom prst="arc">
              <a:avLst>
                <a:gd name="adj1" fmla="val 17012091"/>
                <a:gd name="adj2" fmla="val 136593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29337CAC-D3D7-4D1A-B2E4-0B654171DFD7}"/>
                </a:ext>
              </a:extLst>
            </p:cNvPr>
            <p:cNvSpPr/>
            <p:nvPr/>
          </p:nvSpPr>
          <p:spPr>
            <a:xfrm rot="16200000">
              <a:off x="2653471" y="3775185"/>
              <a:ext cx="1368152" cy="93610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67A401D6-C002-4F4B-9B73-EE7AB74ABEED}"/>
                </a:ext>
              </a:extLst>
            </p:cNvPr>
            <p:cNvSpPr/>
            <p:nvPr/>
          </p:nvSpPr>
          <p:spPr>
            <a:xfrm rot="16200000" flipH="1">
              <a:off x="2653471" y="2407033"/>
              <a:ext cx="1368152" cy="93610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63945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37E7C-7D8F-4C8F-861D-966FE8CA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34</a:t>
            </a:fld>
            <a:endParaRPr lang="en-SG"/>
          </a:p>
        </p:txBody>
      </p:sp>
      <p:pic>
        <p:nvPicPr>
          <p:cNvPr id="3" name="Picture 2" descr="C:\Users\matlzh\Documents\My Dropbox\molecules in outer space lecture\Bok gobule B68.jpg">
            <a:extLst>
              <a:ext uri="{FF2B5EF4-FFF2-40B4-BE49-F238E27FC236}">
                <a16:creationId xmlns:a16="http://schemas.microsoft.com/office/drawing/2014/main" id="{7962902F-6909-4FA8-847D-747648EB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62" y="1401137"/>
            <a:ext cx="49069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4EC87-838E-4165-9E9C-9E7AA85D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062" y="6423422"/>
            <a:ext cx="28194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Bok Gobule B68</a:t>
            </a:r>
          </a:p>
        </p:txBody>
      </p:sp>
      <p:pic>
        <p:nvPicPr>
          <p:cNvPr id="6" name="Picture 3" descr="C:\Users\matlzh\Documents\My Dropbox\molecules in outer space lecture\Bok gobule B68.jpg">
            <a:extLst>
              <a:ext uri="{FF2B5EF4-FFF2-40B4-BE49-F238E27FC236}">
                <a16:creationId xmlns:a16="http://schemas.microsoft.com/office/drawing/2014/main" id="{702EDD56-42F8-4B02-BB8E-2477B39A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62" y="1405900"/>
            <a:ext cx="49085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matlzh\Documents\My Dropbox\molecules in outer space lecture\the_scream.jpg">
            <a:extLst>
              <a:ext uri="{FF2B5EF4-FFF2-40B4-BE49-F238E27FC236}">
                <a16:creationId xmlns:a16="http://schemas.microsoft.com/office/drawing/2014/main" id="{7945DA4D-5AB3-4196-99FF-F6B902229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085" r="13831" b="20061"/>
          <a:stretch/>
        </p:blipFill>
        <p:spPr bwMode="auto">
          <a:xfrm>
            <a:off x="6985317" y="1395630"/>
            <a:ext cx="4007227" cy="502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4A3021-F068-4645-9C3A-7E451B6BD1D2}"/>
              </a:ext>
            </a:extLst>
          </p:cNvPr>
          <p:cNvSpPr txBox="1">
            <a:spLocks/>
          </p:cNvSpPr>
          <p:nvPr/>
        </p:nvSpPr>
        <p:spPr>
          <a:xfrm>
            <a:off x="7032104" y="6296310"/>
            <a:ext cx="4667820" cy="63894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Scream, 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Edvard Munch </a:t>
            </a:r>
          </a:p>
        </p:txBody>
      </p:sp>
      <p:pic>
        <p:nvPicPr>
          <p:cNvPr id="9" name="Picture 2" descr="http://emojipedia-us.s3.amazonaws.com/cache/5f/d6/5fd6191df3085e00535a8d295dc49b1b.png">
            <a:extLst>
              <a:ext uri="{FF2B5EF4-FFF2-40B4-BE49-F238E27FC236}">
                <a16:creationId xmlns:a16="http://schemas.microsoft.com/office/drawing/2014/main" id="{DA24BF6F-2AA4-444B-9600-FDF8398A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9052" y="345844"/>
            <a:ext cx="838876" cy="838877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638A6A-BB42-4AA6-8DE5-7114A2A6FFB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 ate the stars?!</a:t>
            </a:r>
            <a:endParaRPr lang="en-SG" sz="37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9D45-6DEB-48C6-9837-DC12C4E8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Interstellar Medium (ISM)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D6A4-C971-4A9C-BDB7-5F1C16EF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35</a:t>
            </a:fld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6487604" y="1844824"/>
            <a:ext cx="4499992" cy="332398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Astro</a:t>
            </a: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-chemists’ classification: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Diffuse molecular clouds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Giant molecular clouds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Circumstellar medium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99456" y="1844824"/>
            <a:ext cx="4283968" cy="33239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Astronomers’ classification: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Emission nebula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Reflection nebula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Dark nebula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Planetary nebula</a:t>
            </a:r>
          </a:p>
        </p:txBody>
      </p:sp>
    </p:spTree>
    <p:extLst>
      <p:ext uri="{BB962C8B-B14F-4D97-AF65-F5344CB8AC3E}">
        <p14:creationId xmlns:p14="http://schemas.microsoft.com/office/powerpoint/2010/main" val="413075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9D45-6DEB-48C6-9837-DC12C4E8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Physical conditions of the 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D6A4-C971-4A9C-BDB7-5F1C16EF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36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7FAC8-2467-4336-B5BC-3489A1576556}"/>
              </a:ext>
            </a:extLst>
          </p:cNvPr>
          <p:cNvSpPr txBox="1"/>
          <p:nvPr/>
        </p:nvSpPr>
        <p:spPr>
          <a:xfrm>
            <a:off x="940532" y="4797152"/>
            <a:ext cx="103109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What does the physical conditions imply about the type of molecules that form in the ISM?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1703512" y="1556794"/>
          <a:ext cx="8712968" cy="2952325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12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4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Number density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Diffuse clouds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 100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~ 100 cm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Giant molecular clouds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r>
                        <a:rPr lang="en-US" sz="2400" baseline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100 K </a:t>
                      </a:r>
                      <a:endParaRPr 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</a:t>
                      </a: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10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</a:t>
                      </a: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cm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Earth, atmospheric conditions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 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19</a:t>
                      </a: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cm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Earth, high vacuum chamber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 K – 1000 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</a:t>
                      </a: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– 10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</a:t>
                      </a:r>
                      <a:r>
                        <a:rPr 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cm</a:t>
                      </a:r>
                      <a:r>
                        <a:rPr lang="en-US" sz="2400" baseline="30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1310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678-574C-79CC-7A5C-ACFD90C5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18048"/>
            <a:ext cx="10972800" cy="1143000"/>
          </a:xfrm>
        </p:spPr>
        <p:txBody>
          <a:bodyPr/>
          <a:lstStyle/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Rotations and Vibrations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3971-D6FE-0C8E-09A5-5F94090A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9715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74638"/>
                <a:ext cx="1117503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SG" sz="3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Rotation     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SG" sz="3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SG" sz="3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SG" sz="37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 ,  </m:t>
                    </m:r>
                    <m:acc>
                      <m:accPr>
                        <m:chr m:val="⃗"/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SG" sz="3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SG" sz="37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SG" sz="37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74638"/>
                <a:ext cx="11175032" cy="1143000"/>
              </a:xfrm>
              <a:prstGeom prst="rect">
                <a:avLst/>
              </a:prstGeom>
              <a:blipFill>
                <a:blip r:embed="rId2"/>
                <a:stretch>
                  <a:fillRect l="-16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38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F8F1C-5571-4640-9613-8CFFD52A0B61}"/>
              </a:ext>
            </a:extLst>
          </p:cNvPr>
          <p:cNvSpPr txBox="1"/>
          <p:nvPr/>
        </p:nvSpPr>
        <p:spPr>
          <a:xfrm>
            <a:off x="6924924" y="1673717"/>
            <a:ext cx="5075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Moment of Inertia: A body’s resistance towards change in rotation 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/>
              <p:nvPr/>
            </p:nvSpPr>
            <p:spPr>
              <a:xfrm>
                <a:off x="7896200" y="2636912"/>
                <a:ext cx="1406091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2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SG" sz="2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2636912"/>
                <a:ext cx="1406091" cy="4462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0CCE4-9AF8-C692-D116-07E2A5CC4A2E}"/>
                  </a:ext>
                </a:extLst>
              </p:cNvPr>
              <p:cNvSpPr txBox="1"/>
              <p:nvPr/>
            </p:nvSpPr>
            <p:spPr>
              <a:xfrm>
                <a:off x="6600056" y="3645024"/>
                <a:ext cx="4392488" cy="1936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⃗"/>
                          <m:ctrlP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SG" sz="23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3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num>
                        <m:den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⃗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00CCE4-9AF8-C692-D116-07E2A5CC4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3645024"/>
                <a:ext cx="4392488" cy="1936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B3ACF40-D31E-B9CA-964B-81DF8CFE80E3}"/>
              </a:ext>
            </a:extLst>
          </p:cNvPr>
          <p:cNvGrpSpPr/>
          <p:nvPr/>
        </p:nvGrpSpPr>
        <p:grpSpPr>
          <a:xfrm>
            <a:off x="1078253" y="2622684"/>
            <a:ext cx="4801723" cy="3038564"/>
            <a:chOff x="834384" y="1866299"/>
            <a:chExt cx="4801723" cy="303856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17E655A-BFE9-FFC2-E6B6-6AC41A923529}"/>
                </a:ext>
              </a:extLst>
            </p:cNvPr>
            <p:cNvSpPr/>
            <p:nvPr/>
          </p:nvSpPr>
          <p:spPr>
            <a:xfrm>
              <a:off x="834384" y="2811345"/>
              <a:ext cx="4752528" cy="2088233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B3F268B-9C09-5344-65E2-76C507F3B48B}"/>
                </a:ext>
              </a:extLst>
            </p:cNvPr>
            <p:cNvSpPr/>
            <p:nvPr/>
          </p:nvSpPr>
          <p:spPr>
            <a:xfrm>
              <a:off x="866754" y="2797958"/>
              <a:ext cx="4742595" cy="2106905"/>
            </a:xfrm>
            <a:prstGeom prst="arc">
              <a:avLst>
                <a:gd name="adj1" fmla="val 5809177"/>
                <a:gd name="adj2" fmla="val 8276866"/>
              </a:avLst>
            </a:prstGeom>
            <a:ln w="19050">
              <a:solidFill>
                <a:schemeClr val="accent6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355587-29C9-9663-2841-DD701C36C60D}"/>
                </a:ext>
              </a:extLst>
            </p:cNvPr>
            <p:cNvCxnSpPr>
              <a:cxnSpLocks/>
              <a:endCxn id="34" idx="2"/>
            </p:cNvCxnSpPr>
            <p:nvPr/>
          </p:nvCxnSpPr>
          <p:spPr>
            <a:xfrm flipH="1" flipV="1">
              <a:off x="3210648" y="2312575"/>
              <a:ext cx="13701" cy="1548473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9A1FED-32BB-F2EC-1DB8-583DD07704C1}"/>
                    </a:ext>
                  </a:extLst>
                </p:cNvPr>
                <p:cNvSpPr txBox="1"/>
                <p:nvPr/>
              </p:nvSpPr>
              <p:spPr>
                <a:xfrm>
                  <a:off x="2766206" y="1866299"/>
                  <a:ext cx="888883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A9A1FED-32BB-F2EC-1DB8-583DD07704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6206" y="1866299"/>
                  <a:ext cx="888883" cy="4462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9006AD4-6AC2-15EC-520A-44D2C318FAB1}"/>
                    </a:ext>
                  </a:extLst>
                </p:cNvPr>
                <p:cNvSpPr txBox="1"/>
                <p:nvPr/>
              </p:nvSpPr>
              <p:spPr>
                <a:xfrm>
                  <a:off x="4915403" y="2497188"/>
                  <a:ext cx="628696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9006AD4-6AC2-15EC-520A-44D2C318FA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5403" y="2497188"/>
                  <a:ext cx="628696" cy="446276"/>
                </a:xfrm>
                <a:prstGeom prst="rect">
                  <a:avLst/>
                </a:prstGeom>
                <a:blipFill>
                  <a:blip r:embed="rId12"/>
                  <a:stretch>
                    <a:fillRect t="-21918" r="-38835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CC8D0F0-1395-1C15-4CB8-A395AB857C35}"/>
                </a:ext>
              </a:extLst>
            </p:cNvPr>
            <p:cNvSpPr/>
            <p:nvPr/>
          </p:nvSpPr>
          <p:spPr>
            <a:xfrm>
              <a:off x="5456107" y="355083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174610-9150-6670-E29D-8D8F28D0F6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8051" y="3645024"/>
              <a:ext cx="2281885" cy="210438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1C58C61-703E-D15B-076B-324F58B1CD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7307" y="2960647"/>
              <a:ext cx="366792" cy="67194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4F67480-A825-EC76-3268-7E5EA0513591}"/>
                    </a:ext>
                  </a:extLst>
                </p:cNvPr>
                <p:cNvSpPr txBox="1"/>
                <p:nvPr/>
              </p:nvSpPr>
              <p:spPr>
                <a:xfrm>
                  <a:off x="3970341" y="3727546"/>
                  <a:ext cx="888883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4F67480-A825-EC76-3268-7E5EA05135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0341" y="3727546"/>
                  <a:ext cx="888883" cy="446276"/>
                </a:xfrm>
                <a:prstGeom prst="rect">
                  <a:avLst/>
                </a:prstGeom>
                <a:blipFill>
                  <a:blip r:embed="rId13"/>
                  <a:stretch>
                    <a:fillRect t="-21918" r="-12329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0F17BEF-64D2-F7C7-E845-FE8D5F6D9322}"/>
              </a:ext>
            </a:extLst>
          </p:cNvPr>
          <p:cNvSpPr txBox="1"/>
          <p:nvPr/>
        </p:nvSpPr>
        <p:spPr>
          <a:xfrm>
            <a:off x="614394" y="1664917"/>
            <a:ext cx="23852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1-body,</a:t>
            </a:r>
            <a:b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around an axis</a:t>
            </a:r>
          </a:p>
        </p:txBody>
      </p:sp>
    </p:spTree>
    <p:extLst>
      <p:ext uri="{BB962C8B-B14F-4D97-AF65-F5344CB8AC3E}">
        <p14:creationId xmlns:p14="http://schemas.microsoft.com/office/powerpoint/2010/main" val="553135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74638"/>
                <a:ext cx="11175032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SG" sz="3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Rotation         </a:t>
                </a:r>
                <a14:m>
                  <m:oMath xmlns:m="http://schemas.openxmlformats.org/officeDocument/2006/math"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SG" sz="37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𝑚𝑟𝑣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SG" sz="37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SG" sz="37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1B3D13A8-DFFA-4D31-932C-9BA911D23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74638"/>
                <a:ext cx="11175032" cy="1143000"/>
              </a:xfrm>
              <a:prstGeom prst="rect">
                <a:avLst/>
              </a:prstGeom>
              <a:blipFill>
                <a:blip r:embed="rId2"/>
                <a:stretch>
                  <a:fillRect l="-16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39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/>
              <p:nvPr/>
            </p:nvSpPr>
            <p:spPr>
              <a:xfrm>
                <a:off x="7896201" y="2796954"/>
                <a:ext cx="1117101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1" y="2796954"/>
                <a:ext cx="1117101" cy="353943"/>
              </a:xfrm>
              <a:prstGeom prst="rect">
                <a:avLst/>
              </a:prstGeom>
              <a:blipFill>
                <a:blip r:embed="rId9"/>
                <a:stretch>
                  <a:fillRect l="-5435" t="-1724" r="-1087" b="-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13442-161E-3BFA-02B0-7830C700CC13}"/>
                  </a:ext>
                </a:extLst>
              </p:cNvPr>
              <p:cNvSpPr txBox="1"/>
              <p:nvPr/>
            </p:nvSpPr>
            <p:spPr>
              <a:xfrm>
                <a:off x="7898039" y="3723129"/>
                <a:ext cx="94743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13442-161E-3BFA-02B0-7830C700C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039" y="3723129"/>
                <a:ext cx="947439" cy="353943"/>
              </a:xfrm>
              <a:prstGeom prst="rect">
                <a:avLst/>
              </a:prstGeom>
              <a:blipFill>
                <a:blip r:embed="rId10"/>
                <a:stretch>
                  <a:fillRect l="-7097" r="-5806" b="-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F7AC23-3619-56FD-BADF-8AFB51F7994A}"/>
                  </a:ext>
                </a:extLst>
              </p:cNvPr>
              <p:cNvSpPr txBox="1"/>
              <p:nvPr/>
            </p:nvSpPr>
            <p:spPr>
              <a:xfrm>
                <a:off x="7896200" y="4504314"/>
                <a:ext cx="2489463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F7AC23-3619-56FD-BADF-8AFB51F79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200" y="4504314"/>
                <a:ext cx="2489463" cy="66261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53143D5-240C-8AA1-BDF3-B0BCA0703858}"/>
              </a:ext>
            </a:extLst>
          </p:cNvPr>
          <p:cNvSpPr txBox="1"/>
          <p:nvPr/>
        </p:nvSpPr>
        <p:spPr>
          <a:xfrm>
            <a:off x="614394" y="1664917"/>
            <a:ext cx="238526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1-body,</a:t>
            </a:r>
            <a:b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around an axis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568CFCC-6BE0-7C29-E9E2-8F6319DD19C1}"/>
              </a:ext>
            </a:extLst>
          </p:cNvPr>
          <p:cNvGrpSpPr/>
          <p:nvPr/>
        </p:nvGrpSpPr>
        <p:grpSpPr>
          <a:xfrm>
            <a:off x="1078253" y="2455694"/>
            <a:ext cx="5185076" cy="3174486"/>
            <a:chOff x="1078253" y="2455694"/>
            <a:chExt cx="5185076" cy="31744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E02BAD-132F-66B0-D7DD-AB53ED2AEEE5}"/>
                </a:ext>
              </a:extLst>
            </p:cNvPr>
            <p:cNvGrpSpPr/>
            <p:nvPr/>
          </p:nvGrpSpPr>
          <p:grpSpPr>
            <a:xfrm>
              <a:off x="1078253" y="2455694"/>
              <a:ext cx="4801723" cy="3174486"/>
              <a:chOff x="839416" y="2455694"/>
              <a:chExt cx="4801723" cy="317448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17E655A-BFE9-FFC2-E6B6-6AC41A923529}"/>
                  </a:ext>
                </a:extLst>
              </p:cNvPr>
              <p:cNvSpPr/>
              <p:nvPr/>
            </p:nvSpPr>
            <p:spPr>
              <a:xfrm>
                <a:off x="839416" y="3541947"/>
                <a:ext cx="4752528" cy="2088233"/>
              </a:xfrm>
              <a:prstGeom prst="ellipse">
                <a:avLst/>
              </a:prstGeom>
              <a:noFill/>
              <a:ln>
                <a:solidFill>
                  <a:schemeClr val="accent6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8355587-29C9-9663-2841-DD701C36C6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9381" y="2755650"/>
                <a:ext cx="0" cy="2375759"/>
              </a:xfrm>
              <a:prstGeom prst="straightConnector1">
                <a:avLst/>
              </a:prstGeom>
              <a:ln w="31750">
                <a:solidFill>
                  <a:schemeClr val="accent4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A9A1FED-32BB-F2EC-1DB8-583DD07704C1}"/>
                      </a:ext>
                    </a:extLst>
                  </p:cNvPr>
                  <p:cNvSpPr txBox="1"/>
                  <p:nvPr/>
                </p:nvSpPr>
                <p:spPr>
                  <a:xfrm>
                    <a:off x="3055103" y="2455694"/>
                    <a:ext cx="888883" cy="4462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SG" sz="23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A9A1FED-32BB-F2EC-1DB8-583DD0770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5103" y="2455694"/>
                    <a:ext cx="888883" cy="44627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CC8D0F0-1395-1C15-4CB8-A395AB857C35}"/>
                  </a:ext>
                </a:extLst>
              </p:cNvPr>
              <p:cNvSpPr/>
              <p:nvPr/>
            </p:nvSpPr>
            <p:spPr>
              <a:xfrm>
                <a:off x="5461139" y="4281435"/>
                <a:ext cx="180000" cy="1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1174610-9150-6670-E29D-8D8F28D0F6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3083" y="4375626"/>
                <a:ext cx="2281885" cy="210438"/>
              </a:xfrm>
              <a:prstGeom prst="straightConnector1">
                <a:avLst/>
              </a:prstGeom>
              <a:ln w="31750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4F67480-A825-EC76-3268-7E5EA0513591}"/>
                      </a:ext>
                    </a:extLst>
                  </p:cNvPr>
                  <p:cNvSpPr txBox="1"/>
                  <p:nvPr/>
                </p:nvSpPr>
                <p:spPr>
                  <a:xfrm>
                    <a:off x="3975373" y="4458148"/>
                    <a:ext cx="888883" cy="4462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oMath>
                      </m:oMathPara>
                    </a14:m>
                    <a:endParaRPr lang="en-SG" sz="2300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4F67480-A825-EC76-3268-7E5EA05135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75373" y="4458148"/>
                    <a:ext cx="888883" cy="44627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69656172-4DB0-B109-5643-182CA398CC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45680" y="2637699"/>
                <a:ext cx="540000" cy="540000"/>
              </a:xfrm>
              <a:prstGeom prst="arc">
                <a:avLst>
                  <a:gd name="adj1" fmla="val 21076942"/>
                  <a:gd name="adj2" fmla="val 10752860"/>
                </a:avLst>
              </a:prstGeom>
              <a:ln w="19050">
                <a:solidFill>
                  <a:schemeClr val="accent4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B1BAEF-3E4C-0E50-686E-60117E0D4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44407" y="3791264"/>
              <a:ext cx="43561" cy="597716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BD4DFF-83AF-4603-486D-06955EB33429}"/>
                    </a:ext>
                  </a:extLst>
                </p:cNvPr>
                <p:cNvSpPr txBox="1"/>
                <p:nvPr/>
              </p:nvSpPr>
              <p:spPr>
                <a:xfrm>
                  <a:off x="5634633" y="3483278"/>
                  <a:ext cx="628696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SG" sz="23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7BD4DFF-83AF-4603-486D-06955EB33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4633" y="3483278"/>
                  <a:ext cx="628696" cy="44627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8990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267-1548-466A-A3C8-E773A0A3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Boltzmann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F1CA-29C7-4F9E-9993-0F242C0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9E0B1-6046-93F2-FBE1-C7C30174F243}"/>
                  </a:ext>
                </a:extLst>
              </p:cNvPr>
              <p:cNvSpPr txBox="1"/>
              <p:nvPr/>
            </p:nvSpPr>
            <p:spPr>
              <a:xfrm>
                <a:off x="2351584" y="2278124"/>
                <a:ext cx="2337563" cy="463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9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SG" sz="2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9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SG" sz="2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29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SG" sz="2900" i="1">
                              <a:latin typeface="Cambria Math" panose="02040503050406030204" pitchFamily="18" charset="0"/>
                            </a:rPr>
                            <m:t>𝑘𝑇</m:t>
                          </m:r>
                        </m:sup>
                      </m:sSup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69E0B1-6046-93F2-FBE1-C7C30174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584" y="2278124"/>
                <a:ext cx="2337563" cy="4630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3D2320-82F4-6122-E853-773C3C1E97BC}"/>
                  </a:ext>
                </a:extLst>
              </p:cNvPr>
              <p:cNvSpPr txBox="1"/>
              <p:nvPr/>
            </p:nvSpPr>
            <p:spPr>
              <a:xfrm>
                <a:off x="5807968" y="1750458"/>
                <a:ext cx="3832652" cy="131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SG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9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SG" sz="29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sSup>
                            <m:sSupPr>
                              <m:ctrlPr>
                                <a:rPr lang="en-SG" sz="2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9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SG" sz="2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9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SG" sz="29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SG" sz="29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SG" sz="2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9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SG" sz="29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SG" sz="2900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3D2320-82F4-6122-E853-773C3C1E9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968" y="1750458"/>
                <a:ext cx="3832652" cy="13185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FDBA4-3714-78DA-6B2F-9FE59F79DE17}"/>
                  </a:ext>
                </a:extLst>
              </p:cNvPr>
              <p:cNvSpPr txBox="1"/>
              <p:nvPr/>
            </p:nvSpPr>
            <p:spPr>
              <a:xfrm>
                <a:off x="4396304" y="3852542"/>
                <a:ext cx="3399392" cy="4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9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SG" sz="2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SG" sz="2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9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DFDBA4-3714-78DA-6B2F-9FE59F79D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04" y="3852542"/>
                <a:ext cx="3399392" cy="446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0DB01F7-A4BF-FF8F-7F1A-743519DA2D8C}"/>
              </a:ext>
            </a:extLst>
          </p:cNvPr>
          <p:cNvSpPr txBox="1"/>
          <p:nvPr/>
        </p:nvSpPr>
        <p:spPr>
          <a:xfrm>
            <a:off x="1415480" y="4821789"/>
            <a:ext cx="95050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What does it mean</a:t>
            </a:r>
            <a:r>
              <a:rPr lang="en-SG" sz="2300" dirty="0"/>
              <a:t>: </a:t>
            </a:r>
            <a:r>
              <a:rPr lang="en-SG" sz="2300" dirty="0">
                <a:solidFill>
                  <a:schemeClr val="accent6"/>
                </a:solidFill>
              </a:rPr>
              <a:t>Lower energy states more populated.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885DD-14B8-FAA1-378E-FB008A9BED74}"/>
              </a:ext>
            </a:extLst>
          </p:cNvPr>
          <p:cNvSpPr txBox="1"/>
          <p:nvPr/>
        </p:nvSpPr>
        <p:spPr>
          <a:xfrm>
            <a:off x="1415480" y="5791036"/>
            <a:ext cx="950505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Why it matters:</a:t>
            </a:r>
            <a:r>
              <a:rPr lang="en-SG" sz="2300" dirty="0"/>
              <a:t> </a:t>
            </a:r>
            <a:r>
              <a:rPr lang="en-SG" sz="2300" dirty="0">
                <a:solidFill>
                  <a:schemeClr val="accent6"/>
                </a:solidFill>
              </a:rPr>
              <a:t>Intensity of spectral line is population dependent. </a:t>
            </a:r>
          </a:p>
        </p:txBody>
      </p:sp>
    </p:spTree>
    <p:extLst>
      <p:ext uri="{BB962C8B-B14F-4D97-AF65-F5344CB8AC3E}">
        <p14:creationId xmlns:p14="http://schemas.microsoft.com/office/powerpoint/2010/main" val="2338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B3D13A8-DFFA-4D31-932C-9BA911D23B68}"/>
              </a:ext>
            </a:extLst>
          </p:cNvPr>
          <p:cNvSpPr txBox="1">
            <a:spLocks/>
          </p:cNvSpPr>
          <p:nvPr/>
        </p:nvSpPr>
        <p:spPr>
          <a:xfrm>
            <a:off x="609600" y="55780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Rotation of 2 masses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by a rigid (massless) rod</a:t>
            </a:r>
            <a:b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centre of mass</a:t>
            </a:r>
            <a:endParaRPr lang="en-SG" sz="370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40</a:t>
            </a:fld>
            <a:endParaRPr lang="en-SG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0A0A827-5722-46A0-AEDA-2FDE62DD1F5B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1916834"/>
            <a:ext cx="6722333" cy="4320478"/>
            <a:chOff x="5137480" y="3822995"/>
            <a:chExt cx="3262776" cy="209700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ABEE97A-0F55-4426-B811-719C319189FD}"/>
                </a:ext>
              </a:extLst>
            </p:cNvPr>
            <p:cNvSpPr/>
            <p:nvPr/>
          </p:nvSpPr>
          <p:spPr>
            <a:xfrm>
              <a:off x="5137480" y="3822995"/>
              <a:ext cx="3262776" cy="2097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78DE6DF-0284-4031-B3AE-DA105121B7C4}"/>
                </a:ext>
              </a:extLst>
            </p:cNvPr>
            <p:cNvSpPr/>
            <p:nvPr/>
          </p:nvSpPr>
          <p:spPr>
            <a:xfrm>
              <a:off x="5260368" y="4355827"/>
              <a:ext cx="2808312" cy="1316527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912FE69-47FB-44B5-856F-ECA210A0AB16}"/>
                </a:ext>
              </a:extLst>
            </p:cNvPr>
            <p:cNvSpPr/>
            <p:nvPr/>
          </p:nvSpPr>
          <p:spPr>
            <a:xfrm>
              <a:off x="5984006" y="4696680"/>
              <a:ext cx="1363081" cy="648071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5B8DC6B-BAFA-4C18-82CD-EBB8A804327B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4" y="3942574"/>
              <a:ext cx="0" cy="157465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9BFF22A-7B4E-47EB-AA2E-8DAD3C54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696680"/>
              <a:ext cx="1800200" cy="46889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4E2C7B8-592F-4798-B73C-EEDED10E6B2D}"/>
                </a:ext>
              </a:extLst>
            </p:cNvPr>
            <p:cNvSpPr/>
            <p:nvPr/>
          </p:nvSpPr>
          <p:spPr>
            <a:xfrm>
              <a:off x="7560632" y="4506387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AEEEC56-F747-45E6-A701-A90C68A1F3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40" y="4594577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47B54E3-321E-438F-A745-1B1DCDB10EF6}"/>
                </a:ext>
              </a:extLst>
            </p:cNvPr>
            <p:cNvSpPr/>
            <p:nvPr/>
          </p:nvSpPr>
          <p:spPr>
            <a:xfrm rot="10019836">
              <a:off x="6221282" y="5222816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69A50A1-B91B-4DE7-AB6A-C7903BD388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5506" y="4984171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210BCAD-9EDD-4471-9B59-574EC9BE89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7697" y="5344171"/>
              <a:ext cx="8303" cy="47875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7C33E6B-75C4-439B-A874-FF2F5EF6B0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020" y="4781504"/>
              <a:ext cx="11820" cy="65300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4EE9247-7416-4E29-A604-2C604261B55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3953" y="5282109"/>
              <a:ext cx="1804813" cy="4752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882E723-07E4-43FA-99BC-70DB8CA71B52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673942" y="5115430"/>
              <a:ext cx="1230554" cy="324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DD2AAC-E478-4505-987A-1147F582AB6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1878" y="5446355"/>
              <a:ext cx="561600" cy="1478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283E7FB-F91E-4386-A4B0-20B62C6F6BD6}"/>
                    </a:ext>
                  </a:extLst>
                </p:cNvPr>
                <p:cNvSpPr txBox="1"/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283E7FB-F91E-4386-A4B0-20B62C6F6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blipFill>
                  <a:blip r:embed="rId3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3AEE4A5-EB23-42CD-AEE3-98B49CE47D2E}"/>
                    </a:ext>
                  </a:extLst>
                </p:cNvPr>
                <p:cNvSpPr txBox="1"/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3AEE4A5-EB23-42CD-AEE3-98B49CE47D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blipFill>
                  <a:blip r:embed="rId4"/>
                  <a:stretch>
                    <a:fillRect l="-8108" r="-4054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EC83F9E-D833-42C4-8B15-D1EE236E576B}"/>
                    </a:ext>
                  </a:extLst>
                </p:cNvPr>
                <p:cNvSpPr txBox="1"/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CEC83F9E-D833-42C4-8B15-D1EE236E5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blipFill>
                  <a:blip r:embed="rId5"/>
                  <a:stretch>
                    <a:fillRect l="-8219" r="-5479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D6D78D5-5A7C-4599-ADFA-6122F5BEC1C6}"/>
                    </a:ext>
                  </a:extLst>
                </p:cNvPr>
                <p:cNvSpPr txBox="1"/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6D6D78D5-5A7C-4599-ADFA-6122F5BEC1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blipFill>
                  <a:blip r:embed="rId6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9FAD44B-8854-4834-B69D-F2B2C05D6267}"/>
                    </a:ext>
                  </a:extLst>
                </p:cNvPr>
                <p:cNvSpPr txBox="1"/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49FAD44B-8854-4834-B69D-F2B2C05D6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blipFill>
                  <a:blip r:embed="rId7"/>
                  <a:stretch>
                    <a:fillRect l="-36842" r="-31579" b="-689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CCCF9C89-F855-4709-B04E-734F88288E1D}"/>
                </a:ext>
              </a:extLst>
            </p:cNvPr>
            <p:cNvCxnSpPr/>
            <p:nvPr/>
          </p:nvCxnSpPr>
          <p:spPr>
            <a:xfrm>
              <a:off x="6096000" y="4221088"/>
              <a:ext cx="540060" cy="76308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6F3B111-4A68-4A20-9779-ECBC0958BEF6}"/>
                </a:ext>
              </a:extLst>
            </p:cNvPr>
            <p:cNvSpPr txBox="1"/>
            <p:nvPr/>
          </p:nvSpPr>
          <p:spPr>
            <a:xfrm>
              <a:off x="5347204" y="3982485"/>
              <a:ext cx="1325395" cy="259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Centre-of-mass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F8F1C-5571-4640-9613-8CFFD52A0B61}"/>
                  </a:ext>
                </a:extLst>
              </p:cNvPr>
              <p:cNvSpPr txBox="1"/>
              <p:nvPr/>
            </p:nvSpPr>
            <p:spPr>
              <a:xfrm>
                <a:off x="6924925" y="1673717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from COM to </a:t>
                </a:r>
                <a:r>
                  <a:rPr lang="en-SG" sz="2300" dirty="0">
                    <a:solidFill>
                      <a:srgbClr val="00B050"/>
                    </a:solidFill>
                  </a:rPr>
                  <a:t>mass 1</a:t>
                </a: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8F8F1C-5571-4640-9613-8CFFD52A0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25" y="1673717"/>
                <a:ext cx="4392488" cy="446276"/>
              </a:xfrm>
              <a:prstGeom prst="rect">
                <a:avLst/>
              </a:prstGeom>
              <a:blipFill>
                <a:blip r:embed="rId9"/>
                <a:stretch>
                  <a:fillRect l="-2080" t="-1095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B5AD5B-1907-4A68-B327-F46792935330}"/>
                  </a:ext>
                </a:extLst>
              </p:cNvPr>
              <p:cNvSpPr txBox="1"/>
              <p:nvPr/>
            </p:nvSpPr>
            <p:spPr>
              <a:xfrm>
                <a:off x="6924925" y="2420649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from COM to </a:t>
                </a:r>
                <a:r>
                  <a:rPr lang="en-SG" sz="2300" dirty="0">
                    <a:solidFill>
                      <a:schemeClr val="accent1"/>
                    </a:solidFill>
                  </a:rPr>
                  <a:t>mass 2</a:t>
                </a: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B5AD5B-1907-4A68-B327-F46792935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25" y="2420649"/>
                <a:ext cx="4392488" cy="446276"/>
              </a:xfrm>
              <a:prstGeom prst="rect">
                <a:avLst/>
              </a:prstGeom>
              <a:blipFill>
                <a:blip r:embed="rId10"/>
                <a:stretch>
                  <a:fillRect l="-2080" t="-958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/>
              <p:nvPr/>
            </p:nvSpPr>
            <p:spPr>
              <a:xfrm>
                <a:off x="8256240" y="4947265"/>
                <a:ext cx="1697451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D74A60-3234-4C52-BE66-F2C25481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4947265"/>
                <a:ext cx="1697451" cy="353943"/>
              </a:xfrm>
              <a:prstGeom prst="rect">
                <a:avLst/>
              </a:prstGeom>
              <a:blipFill>
                <a:blip r:embed="rId11"/>
                <a:stretch>
                  <a:fillRect l="-1792" r="-1075" b="-137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Umbrella PNG">
            <a:extLst>
              <a:ext uri="{FF2B5EF4-FFF2-40B4-BE49-F238E27FC236}">
                <a16:creationId xmlns:a16="http://schemas.microsoft.com/office/drawing/2014/main" id="{3D5FACFA-2761-4898-A410-0AA6ACF22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1688">
            <a:off x="7888208" y="4902893"/>
            <a:ext cx="2250944" cy="227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F7AD38-E1FF-47EA-938A-54D2F77C6C56}"/>
                  </a:ext>
                </a:extLst>
              </p:cNvPr>
              <p:cNvSpPr txBox="1"/>
              <p:nvPr/>
            </p:nvSpPr>
            <p:spPr>
              <a:xfrm>
                <a:off x="6928537" y="3212976"/>
                <a:ext cx="4392488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Distance of separation: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DF7AD38-E1FF-47EA-938A-54D2F77C6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537" y="3212976"/>
                <a:ext cx="4392488" cy="800219"/>
              </a:xfrm>
              <a:prstGeom prst="rect">
                <a:avLst/>
              </a:prstGeom>
              <a:blipFill>
                <a:blip r:embed="rId13"/>
                <a:stretch>
                  <a:fillRect l="-2083" t="-5344" b="-7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99F67E8-455F-4CC2-935E-E367171D028C}"/>
              </a:ext>
            </a:extLst>
          </p:cNvPr>
          <p:cNvSpPr txBox="1"/>
          <p:nvPr/>
        </p:nvSpPr>
        <p:spPr>
          <a:xfrm>
            <a:off x="6946218" y="4422884"/>
            <a:ext cx="455038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the centre-of-mass:</a:t>
            </a:r>
          </a:p>
        </p:txBody>
      </p:sp>
    </p:spTree>
    <p:extLst>
      <p:ext uri="{BB962C8B-B14F-4D97-AF65-F5344CB8AC3E}">
        <p14:creationId xmlns:p14="http://schemas.microsoft.com/office/powerpoint/2010/main" val="3725443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41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8F8F1C-5571-4640-9613-8CFFD52A0B61}"/>
              </a:ext>
            </a:extLst>
          </p:cNvPr>
          <p:cNvSpPr txBox="1"/>
          <p:nvPr/>
        </p:nvSpPr>
        <p:spPr>
          <a:xfrm>
            <a:off x="646438" y="620688"/>
            <a:ext cx="1103101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Use </a:t>
            </a:r>
            <a:r>
              <a:rPr lang="en-SG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Eqs</a:t>
            </a:r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(4.7) and (4.8) to derive </a:t>
            </a:r>
            <a:r>
              <a:rPr lang="en-SG" sz="2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Eqs</a:t>
            </a:r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(4.8) and (4.9)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4799856" y="1778913"/>
                <a:ext cx="424475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	      	(4.8)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856" y="1778913"/>
                <a:ext cx="4244752" cy="353943"/>
              </a:xfrm>
              <a:prstGeom prst="rect">
                <a:avLst/>
              </a:prstGeom>
              <a:blipFill>
                <a:blip r:embed="rId2"/>
                <a:stretch>
                  <a:fillRect l="-861" t="-25862" r="-4161" b="-5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/>
              <p:nvPr/>
            </p:nvSpPr>
            <p:spPr>
              <a:xfrm>
                <a:off x="4727848" y="1170758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			(4.7)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1170758"/>
                <a:ext cx="4392488" cy="446276"/>
              </a:xfrm>
              <a:prstGeom prst="rect">
                <a:avLst/>
              </a:prstGeom>
              <a:blipFill>
                <a:blip r:embed="rId3"/>
                <a:stretch>
                  <a:fillRect t="-9589" r="-1944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0CBA79-1471-440A-92DC-E18CD6824064}"/>
              </a:ext>
            </a:extLst>
          </p:cNvPr>
          <p:cNvCxnSpPr/>
          <p:nvPr/>
        </p:nvCxnSpPr>
        <p:spPr>
          <a:xfrm>
            <a:off x="551384" y="476672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C432-022C-47D0-B577-F7E3B3AD8CC1}"/>
                  </a:ext>
                </a:extLst>
              </p:cNvPr>
              <p:cNvSpPr txBox="1"/>
              <p:nvPr/>
            </p:nvSpPr>
            <p:spPr>
              <a:xfrm>
                <a:off x="4803575" y="2348880"/>
                <a:ext cx="4244753" cy="515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		(4.9)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C432-022C-47D0-B577-F7E3B3AD8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75" y="2348880"/>
                <a:ext cx="4244753" cy="515526"/>
              </a:xfrm>
              <a:prstGeom prst="rect">
                <a:avLst/>
              </a:prstGeom>
              <a:blipFill>
                <a:blip r:embed="rId4"/>
                <a:stretch>
                  <a:fillRect t="-8235" r="-4167" b="-129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9E84B3-643B-4462-ADC0-15DEF783FFCB}"/>
              </a:ext>
            </a:extLst>
          </p:cNvPr>
          <p:cNvCxnSpPr/>
          <p:nvPr/>
        </p:nvCxnSpPr>
        <p:spPr>
          <a:xfrm>
            <a:off x="551384" y="6381328"/>
            <a:ext cx="110310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645861-BC93-887C-206B-6A1197DE045E}"/>
                  </a:ext>
                </a:extLst>
              </p:cNvPr>
              <p:cNvSpPr txBox="1"/>
              <p:nvPr/>
            </p:nvSpPr>
            <p:spPr>
              <a:xfrm>
                <a:off x="4798512" y="2996952"/>
                <a:ext cx="4393832" cy="515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			(4.10)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645861-BC93-887C-206B-6A1197D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512" y="2996952"/>
                <a:ext cx="4393832" cy="515526"/>
              </a:xfrm>
              <a:prstGeom prst="rect">
                <a:avLst/>
              </a:prstGeom>
              <a:blipFill>
                <a:blip r:embed="rId5"/>
                <a:stretch>
                  <a:fillRect t="-8333" r="-4161" b="-1309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095F20-C447-9665-8CCD-62079EAB2A35}"/>
                  </a:ext>
                </a:extLst>
              </p:cNvPr>
              <p:cNvSpPr txBox="1"/>
              <p:nvPr/>
            </p:nvSpPr>
            <p:spPr>
              <a:xfrm>
                <a:off x="1055440" y="4149080"/>
                <a:ext cx="2952328" cy="1954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SG" sz="19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 sz="1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095F20-C447-9665-8CCD-62079EAB2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4149080"/>
                <a:ext cx="2952328" cy="19548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B6652F-B445-1023-D83E-7BFF60BF509A}"/>
                  </a:ext>
                </a:extLst>
              </p:cNvPr>
              <p:cNvSpPr txBox="1"/>
              <p:nvPr/>
            </p:nvSpPr>
            <p:spPr>
              <a:xfrm>
                <a:off x="7392144" y="5564559"/>
                <a:ext cx="2952328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900" b="0" dirty="0">
                    <a:solidFill>
                      <a:schemeClr val="accent1"/>
                    </a:solidFill>
                  </a:rPr>
                  <a:t>Similarly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1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1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19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sz="1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B6652F-B445-1023-D83E-7BFF60BF5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5564559"/>
                <a:ext cx="2952328" cy="384721"/>
              </a:xfrm>
              <a:prstGeom prst="rect">
                <a:avLst/>
              </a:prstGeom>
              <a:blipFill>
                <a:blip r:embed="rId7"/>
                <a:stretch>
                  <a:fillRect l="-2066" t="-7937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B2C44F-82CE-BC3E-91A5-C6C0F0E93456}"/>
                  </a:ext>
                </a:extLst>
              </p:cNvPr>
              <p:cNvSpPr txBox="1"/>
              <p:nvPr/>
            </p:nvSpPr>
            <p:spPr>
              <a:xfrm>
                <a:off x="4079776" y="5402456"/>
                <a:ext cx="2952328" cy="64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9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19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19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SG" sz="19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B2C44F-82CE-BC3E-91A5-C6C0F0E93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5402456"/>
                <a:ext cx="2952328" cy="6409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707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42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FBE83-C9C5-438F-AEBA-6DCDE318DC8C}"/>
                  </a:ext>
                </a:extLst>
              </p:cNvPr>
              <p:cNvSpPr txBox="1"/>
              <p:nvPr/>
            </p:nvSpPr>
            <p:spPr>
              <a:xfrm>
                <a:off x="7608168" y="4509120"/>
                <a:ext cx="872226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1FBE83-C9C5-438F-AEBA-6DCDE318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509120"/>
                <a:ext cx="872226" cy="353943"/>
              </a:xfrm>
              <a:prstGeom prst="rect">
                <a:avLst/>
              </a:prstGeom>
              <a:blipFill>
                <a:blip r:embed="rId2"/>
                <a:stretch>
                  <a:fillRect l="-2797" t="-1724" r="-2797" b="-206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2613660" y="5589240"/>
                <a:ext cx="1697451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60" y="5589240"/>
                <a:ext cx="1697451" cy="353943"/>
              </a:xfrm>
              <a:prstGeom prst="rect">
                <a:avLst/>
              </a:prstGeom>
              <a:blipFill>
                <a:blip r:embed="rId11"/>
                <a:stretch>
                  <a:fillRect l="-1799" r="-1079" b="-137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/>
              <p:nvPr/>
            </p:nvSpPr>
            <p:spPr>
              <a:xfrm>
                <a:off x="1277648" y="6163707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48" y="6163707"/>
                <a:ext cx="4392488" cy="446276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A09570E-87E1-237D-1337-7289BF3A6DF9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1916834"/>
            <a:ext cx="6722333" cy="4320478"/>
            <a:chOff x="5137480" y="3822995"/>
            <a:chExt cx="3262776" cy="2097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1AFABE-C43D-1BBE-BF2A-15BF0604F8F3}"/>
                </a:ext>
              </a:extLst>
            </p:cNvPr>
            <p:cNvSpPr/>
            <p:nvPr/>
          </p:nvSpPr>
          <p:spPr>
            <a:xfrm>
              <a:off x="5137480" y="3822995"/>
              <a:ext cx="3262776" cy="2097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18F950-56A4-8BE0-5726-564BF9EB02AB}"/>
                </a:ext>
              </a:extLst>
            </p:cNvPr>
            <p:cNvSpPr/>
            <p:nvPr/>
          </p:nvSpPr>
          <p:spPr>
            <a:xfrm>
              <a:off x="5260368" y="4355827"/>
              <a:ext cx="2808312" cy="1316527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BB13B5-50BB-0A9F-0273-ED0842C6ACED}"/>
                </a:ext>
              </a:extLst>
            </p:cNvPr>
            <p:cNvSpPr/>
            <p:nvPr/>
          </p:nvSpPr>
          <p:spPr>
            <a:xfrm>
              <a:off x="5984006" y="4696680"/>
              <a:ext cx="1363081" cy="648071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CBE5B8-7448-5174-8E23-06CD9C3A989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4" y="3942574"/>
              <a:ext cx="0" cy="157465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27619D-551D-43D5-5324-E9262F453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696680"/>
              <a:ext cx="1800200" cy="46889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0A37CE-24B0-29ED-08F4-E4039598C1F5}"/>
                </a:ext>
              </a:extLst>
            </p:cNvPr>
            <p:cNvSpPr/>
            <p:nvPr/>
          </p:nvSpPr>
          <p:spPr>
            <a:xfrm>
              <a:off x="7560632" y="4506387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FC31D3-8C0F-0041-873E-21DF82B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40" y="4594577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BC10D2-EFE8-7126-49AB-C317EBFD7894}"/>
                </a:ext>
              </a:extLst>
            </p:cNvPr>
            <p:cNvSpPr/>
            <p:nvPr/>
          </p:nvSpPr>
          <p:spPr>
            <a:xfrm rot="10019836">
              <a:off x="6221282" y="5222816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155AD2-D8F8-437B-AC11-128C53CA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5506" y="4984171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3A216A-5AA2-C7C0-0026-2FF36EC04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7697" y="5344171"/>
              <a:ext cx="8303" cy="47875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DCC4FD-4DAC-BAAE-C9D6-5D2F794B6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020" y="4781504"/>
              <a:ext cx="11820" cy="65300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83EFC0-9310-77DD-9524-3C564DA0A2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3953" y="5282109"/>
              <a:ext cx="1804813" cy="4752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F78060-2385-4D8F-AC2B-748F0A00609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673942" y="5115430"/>
              <a:ext cx="1230554" cy="324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BFC075-EEA8-9EF3-E9E7-207AD62575F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1878" y="5446355"/>
              <a:ext cx="561600" cy="1478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46E8392-187A-6357-9BDC-F8C451D7DB9C}"/>
                    </a:ext>
                  </a:extLst>
                </p:cNvPr>
                <p:cNvSpPr txBox="1"/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46E8392-187A-6357-9BDC-F8C451D7D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72CE90-502D-BA33-6E70-C23F5F1BDEA8}"/>
                    </a:ext>
                  </a:extLst>
                </p:cNvPr>
                <p:cNvSpPr txBox="1"/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72CE90-502D-BA33-6E70-C23F5F1B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blipFill>
                  <a:blip r:embed="rId14"/>
                  <a:stretch>
                    <a:fillRect l="-8108" r="-4054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3D79F86-C3CE-1C56-E6BD-F669BF2B1BB2}"/>
                    </a:ext>
                  </a:extLst>
                </p:cNvPr>
                <p:cNvSpPr txBox="1"/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3D79F86-C3CE-1C56-E6BD-F669BF2B1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blipFill>
                  <a:blip r:embed="rId15"/>
                  <a:stretch>
                    <a:fillRect l="-8219" r="-5479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6DEDD8-BE0F-0FBC-6082-8B44A0F24511}"/>
                    </a:ext>
                  </a:extLst>
                </p:cNvPr>
                <p:cNvSpPr txBox="1"/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6DEDD8-BE0F-0FBC-6082-8B44A0F24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blipFill>
                  <a:blip r:embed="rId16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57ED85-1F5D-F587-D1A9-2CC7A01FCCF6}"/>
                    </a:ext>
                  </a:extLst>
                </p:cNvPr>
                <p:cNvSpPr txBox="1"/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57ED85-1F5D-F587-D1A9-2CC7A01F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blipFill>
                  <a:blip r:embed="rId17"/>
                  <a:stretch>
                    <a:fillRect l="-36842" r="-31579" b="-689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2293A6D-7747-26DB-3404-44D3ED8E7D7F}"/>
                </a:ext>
              </a:extLst>
            </p:cNvPr>
            <p:cNvCxnSpPr/>
            <p:nvPr/>
          </p:nvCxnSpPr>
          <p:spPr>
            <a:xfrm>
              <a:off x="6096000" y="4221088"/>
              <a:ext cx="540060" cy="76308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28513D-CCBB-4856-8910-BE371F7DB909}"/>
                </a:ext>
              </a:extLst>
            </p:cNvPr>
            <p:cNvSpPr txBox="1"/>
            <p:nvPr/>
          </p:nvSpPr>
          <p:spPr>
            <a:xfrm>
              <a:off x="5347204" y="3982485"/>
              <a:ext cx="1325395" cy="259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Centre-of-mass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CEBEEF-E06C-3C65-7774-DF75A2E0207C}"/>
                  </a:ext>
                </a:extLst>
              </p:cNvPr>
              <p:cNvSpPr txBox="1"/>
              <p:nvPr/>
            </p:nvSpPr>
            <p:spPr>
              <a:xfrm>
                <a:off x="7595028" y="3413857"/>
                <a:ext cx="4477636" cy="695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3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SG" sz="23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sz="23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SG" sz="2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SG" sz="23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SG" sz="23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SG" sz="23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d>
                      </m:e>
                      <m:sup>
                        <m:r>
                          <a:rPr lang="en-SG" sz="23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SG" sz="23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CEBEEF-E06C-3C65-7774-DF75A2E0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028" y="3413857"/>
                <a:ext cx="4477636" cy="6958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itle 1">
            <a:extLst>
              <a:ext uri="{FF2B5EF4-FFF2-40B4-BE49-F238E27FC236}">
                <a16:creationId xmlns:a16="http://schemas.microsoft.com/office/drawing/2014/main" id="{DB4AA6F2-08B6-1BBC-FD3C-63CEEE4F257C}"/>
              </a:ext>
            </a:extLst>
          </p:cNvPr>
          <p:cNvSpPr txBox="1">
            <a:spLocks/>
          </p:cNvSpPr>
          <p:nvPr/>
        </p:nvSpPr>
        <p:spPr>
          <a:xfrm>
            <a:off x="609600" y="55780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Rotation of 2 masses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by a rigid (massless) rod</a:t>
            </a:r>
            <a:b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centre of mass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7A4A57-27A9-0801-963B-CA2FEC559B91}"/>
                  </a:ext>
                </a:extLst>
              </p:cNvPr>
              <p:cNvSpPr txBox="1"/>
              <p:nvPr/>
            </p:nvSpPr>
            <p:spPr>
              <a:xfrm>
                <a:off x="6302406" y="2132856"/>
                <a:ext cx="5266153" cy="105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SG" sz="2300" dirty="0">
                    <a:solidFill>
                      <a:schemeClr val="accent1"/>
                    </a:solidFill>
                  </a:rPr>
                  <a:t>Moment of inertial about COM:</a:t>
                </a:r>
              </a:p>
              <a:p>
                <a:pPr>
                  <a:spcAft>
                    <a:spcPts val="600"/>
                  </a:spcAft>
                </a:pP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SG" sz="2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SG" sz="23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SG" sz="23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SG" sz="23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7A4A57-27A9-0801-963B-CA2FEC559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406" y="2132856"/>
                <a:ext cx="5266153" cy="1058880"/>
              </a:xfrm>
              <a:prstGeom prst="rect">
                <a:avLst/>
              </a:prstGeom>
              <a:blipFill>
                <a:blip r:embed="rId19"/>
                <a:stretch>
                  <a:fillRect l="-1736" b="-5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DDEFC8-E68F-B0BF-E8DD-DF63A930BD50}"/>
                  </a:ext>
                </a:extLst>
              </p:cNvPr>
              <p:cNvSpPr txBox="1"/>
              <p:nvPr/>
            </p:nvSpPr>
            <p:spPr>
              <a:xfrm>
                <a:off x="3186932" y="2130931"/>
                <a:ext cx="8888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DDEFC8-E68F-B0BF-E8DD-DF63A930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32" y="2130931"/>
                <a:ext cx="888883" cy="4462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0962CB6D-6C26-8C4A-7057-22C5062AC1C3}"/>
              </a:ext>
            </a:extLst>
          </p:cNvPr>
          <p:cNvSpPr>
            <a:spLocks noChangeAspect="1"/>
          </p:cNvSpPr>
          <p:nvPr/>
        </p:nvSpPr>
        <p:spPr>
          <a:xfrm>
            <a:off x="3077509" y="2302028"/>
            <a:ext cx="550908" cy="550908"/>
          </a:xfrm>
          <a:prstGeom prst="arc">
            <a:avLst>
              <a:gd name="adj1" fmla="val 21076942"/>
              <a:gd name="adj2" fmla="val 10752860"/>
            </a:avLst>
          </a:prstGeom>
          <a:ln w="19050">
            <a:solidFill>
              <a:schemeClr val="accent4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6365D-127C-D9D0-3C92-6A3A528F4EFE}"/>
                  </a:ext>
                </a:extLst>
              </p:cNvPr>
              <p:cNvSpPr txBox="1"/>
              <p:nvPr/>
            </p:nvSpPr>
            <p:spPr>
              <a:xfrm>
                <a:off x="6600056" y="5157192"/>
                <a:ext cx="4392488" cy="630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400" dirty="0">
                    <a:solidFill>
                      <a:schemeClr val="accent1"/>
                    </a:solidFill>
                  </a:rPr>
                  <a:t>“Effective” mass</a:t>
                </a:r>
                <a:r>
                  <a:rPr lang="en-SG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SG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SG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SG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6365D-127C-D9D0-3C92-6A3A528F4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056" y="5157192"/>
                <a:ext cx="4392488" cy="630365"/>
              </a:xfrm>
              <a:prstGeom prst="rect">
                <a:avLst/>
              </a:prstGeom>
              <a:blipFill>
                <a:blip r:embed="rId21"/>
                <a:stretch>
                  <a:fillRect l="-2222" b="-29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68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43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/>
              <p:nvPr/>
            </p:nvSpPr>
            <p:spPr>
              <a:xfrm>
                <a:off x="2613660" y="5589240"/>
                <a:ext cx="1697451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B0954E-3406-4652-91C1-456728814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660" y="5589240"/>
                <a:ext cx="1697451" cy="353943"/>
              </a:xfrm>
              <a:prstGeom prst="rect">
                <a:avLst/>
              </a:prstGeom>
              <a:blipFill>
                <a:blip r:embed="rId11"/>
                <a:stretch>
                  <a:fillRect l="-1799" r="-1079" b="-137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/>
              <p:nvPr/>
            </p:nvSpPr>
            <p:spPr>
              <a:xfrm>
                <a:off x="1277648" y="6163707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8888ED9-E92E-4F40-AE8A-6A436BC9B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48" y="6163707"/>
                <a:ext cx="4392488" cy="446276"/>
              </a:xfrm>
              <a:prstGeom prst="rect">
                <a:avLst/>
              </a:prstGeom>
              <a:blipFill>
                <a:blip r:embed="rId12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A09570E-87E1-237D-1337-7289BF3A6DF9}"/>
              </a:ext>
            </a:extLst>
          </p:cNvPr>
          <p:cNvGrpSpPr>
            <a:grpSpLocks noChangeAspect="1"/>
          </p:cNvGrpSpPr>
          <p:nvPr/>
        </p:nvGrpSpPr>
        <p:grpSpPr>
          <a:xfrm>
            <a:off x="191344" y="1916834"/>
            <a:ext cx="6722333" cy="4320478"/>
            <a:chOff x="5137480" y="3822995"/>
            <a:chExt cx="3262776" cy="20970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1AFABE-C43D-1BBE-BF2A-15BF0604F8F3}"/>
                </a:ext>
              </a:extLst>
            </p:cNvPr>
            <p:cNvSpPr/>
            <p:nvPr/>
          </p:nvSpPr>
          <p:spPr>
            <a:xfrm>
              <a:off x="5137480" y="3822995"/>
              <a:ext cx="3262776" cy="2097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18F950-56A4-8BE0-5726-564BF9EB02AB}"/>
                </a:ext>
              </a:extLst>
            </p:cNvPr>
            <p:cNvSpPr/>
            <p:nvPr/>
          </p:nvSpPr>
          <p:spPr>
            <a:xfrm>
              <a:off x="5260368" y="4355827"/>
              <a:ext cx="2808312" cy="1316527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BB13B5-50BB-0A9F-0273-ED0842C6ACED}"/>
                </a:ext>
              </a:extLst>
            </p:cNvPr>
            <p:cNvSpPr/>
            <p:nvPr/>
          </p:nvSpPr>
          <p:spPr>
            <a:xfrm>
              <a:off x="5984006" y="4696680"/>
              <a:ext cx="1363081" cy="648071"/>
            </a:xfrm>
            <a:prstGeom prst="ellipse">
              <a:avLst/>
            </a:prstGeom>
            <a:noFill/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CBE5B8-7448-5174-8E23-06CD9C3A989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64" y="3942574"/>
              <a:ext cx="0" cy="157465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527619D-551D-43D5-5324-E9262F453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696680"/>
              <a:ext cx="1800200" cy="46889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0A37CE-24B0-29ED-08F4-E4039598C1F5}"/>
                </a:ext>
              </a:extLst>
            </p:cNvPr>
            <p:cNvSpPr/>
            <p:nvPr/>
          </p:nvSpPr>
          <p:spPr>
            <a:xfrm>
              <a:off x="7560632" y="4506387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6FC31D3-8C0F-0041-873E-21DF82B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20840" y="4594577"/>
              <a:ext cx="180000" cy="18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FBC10D2-EFE8-7126-49AB-C317EBFD7894}"/>
                </a:ext>
              </a:extLst>
            </p:cNvPr>
            <p:cNvSpPr/>
            <p:nvPr/>
          </p:nvSpPr>
          <p:spPr>
            <a:xfrm rot="10019836">
              <a:off x="6221282" y="5222816"/>
              <a:ext cx="279085" cy="145215"/>
            </a:xfrm>
            <a:custGeom>
              <a:avLst/>
              <a:gdLst>
                <a:gd name="connsiteX0" fmla="*/ 279085 w 279085"/>
                <a:gd name="connsiteY0" fmla="*/ 145215 h 145215"/>
                <a:gd name="connsiteX1" fmla="*/ 142946 w 279085"/>
                <a:gd name="connsiteY1" fmla="*/ 56724 h 145215"/>
                <a:gd name="connsiteX2" fmla="*/ 0 w 279085"/>
                <a:gd name="connsiteY2" fmla="*/ 0 h 14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085" h="145215">
                  <a:moveTo>
                    <a:pt x="279085" y="145215"/>
                  </a:moveTo>
                  <a:cubicBezTo>
                    <a:pt x="234272" y="113070"/>
                    <a:pt x="189460" y="80926"/>
                    <a:pt x="142946" y="56724"/>
                  </a:cubicBezTo>
                  <a:cubicBezTo>
                    <a:pt x="96432" y="32522"/>
                    <a:pt x="48216" y="16261"/>
                    <a:pt x="0" y="0"/>
                  </a:cubicBezTo>
                </a:path>
              </a:pathLst>
            </a:custGeom>
            <a:noFill/>
            <a:ln w="28575">
              <a:solidFill>
                <a:schemeClr val="accent3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155AD2-D8F8-437B-AC11-128C53CA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05506" y="4984171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93A216A-5AA2-C7C0-0026-2FF36EC04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7697" y="5344171"/>
              <a:ext cx="8303" cy="47875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9DCC4FD-4DAC-BAAE-C9D6-5D2F794B6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9020" y="4781504"/>
              <a:ext cx="11820" cy="65300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83EFC0-9310-77DD-9524-3C564DA0A2B8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3953" y="5282109"/>
              <a:ext cx="1804813" cy="4752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F78060-2385-4D8F-AC2B-748F0A006094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673942" y="5115430"/>
              <a:ext cx="1230554" cy="3240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7BFC075-EEA8-9EF3-E9E7-207AD62575F5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101878" y="5446355"/>
              <a:ext cx="561600" cy="1478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46E8392-187A-6357-9BDC-F8C451D7DB9C}"/>
                    </a:ext>
                  </a:extLst>
                </p:cNvPr>
                <p:cNvSpPr txBox="1"/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46E8392-187A-6357-9BDC-F8C451D7D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3553" y="5390340"/>
                  <a:ext cx="112487" cy="171791"/>
                </a:xfrm>
                <a:prstGeom prst="rect">
                  <a:avLst/>
                </a:prstGeom>
                <a:blipFill>
                  <a:blip r:embed="rId13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72CE90-502D-BA33-6E70-C23F5F1BDEA8}"/>
                    </a:ext>
                  </a:extLst>
                </p:cNvPr>
                <p:cNvSpPr txBox="1"/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272CE90-502D-BA33-6E70-C23F5F1B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3210" y="4455796"/>
                  <a:ext cx="219127" cy="171791"/>
                </a:xfrm>
                <a:prstGeom prst="rect">
                  <a:avLst/>
                </a:prstGeom>
                <a:blipFill>
                  <a:blip r:embed="rId14"/>
                  <a:stretch>
                    <a:fillRect l="-8108" r="-4054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3D79F86-C3CE-1C56-E6BD-F669BF2B1BB2}"/>
                    </a:ext>
                  </a:extLst>
                </p:cNvPr>
                <p:cNvSpPr txBox="1"/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3D79F86-C3CE-1C56-E6BD-F669BF2B1B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48" y="5044580"/>
                  <a:ext cx="215828" cy="171791"/>
                </a:xfrm>
                <a:prstGeom prst="rect">
                  <a:avLst/>
                </a:prstGeom>
                <a:blipFill>
                  <a:blip r:embed="rId15"/>
                  <a:stretch>
                    <a:fillRect l="-8219" r="-5479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6DEDD8-BE0F-0FBC-6082-8B44A0F24511}"/>
                    </a:ext>
                  </a:extLst>
                </p:cNvPr>
                <p:cNvSpPr txBox="1"/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SG" sz="2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26DEDD8-BE0F-0FBC-6082-8B44A0F24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3164" y="5138672"/>
                  <a:ext cx="112487" cy="171791"/>
                </a:xfrm>
                <a:prstGeom prst="rect">
                  <a:avLst/>
                </a:prstGeom>
                <a:blipFill>
                  <a:blip r:embed="rId16"/>
                  <a:stretch>
                    <a:fillRect l="-31579" r="-28947" b="-1551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57ED85-1F5D-F587-D1A9-2CC7A01FCCF6}"/>
                    </a:ext>
                  </a:extLst>
                </p:cNvPr>
                <p:cNvSpPr txBox="1"/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3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SG" sz="23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A57ED85-1F5D-F587-D1A9-2CC7A01FCC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9617" y="5432284"/>
                  <a:ext cx="112487" cy="171791"/>
                </a:xfrm>
                <a:prstGeom prst="rect">
                  <a:avLst/>
                </a:prstGeom>
                <a:blipFill>
                  <a:blip r:embed="rId17"/>
                  <a:stretch>
                    <a:fillRect l="-36842" r="-31579" b="-6897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2293A6D-7747-26DB-3404-44D3ED8E7D7F}"/>
                </a:ext>
              </a:extLst>
            </p:cNvPr>
            <p:cNvCxnSpPr/>
            <p:nvPr/>
          </p:nvCxnSpPr>
          <p:spPr>
            <a:xfrm>
              <a:off x="6096000" y="4221088"/>
              <a:ext cx="540060" cy="763083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28513D-CCBB-4856-8910-BE371F7DB909}"/>
                </a:ext>
              </a:extLst>
            </p:cNvPr>
            <p:cNvSpPr txBox="1"/>
            <p:nvPr/>
          </p:nvSpPr>
          <p:spPr>
            <a:xfrm>
              <a:off x="5347204" y="3982485"/>
              <a:ext cx="1325395" cy="259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Centre-of-mass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DB4AA6F2-08B6-1BBC-FD3C-63CEEE4F257C}"/>
              </a:ext>
            </a:extLst>
          </p:cNvPr>
          <p:cNvSpPr txBox="1">
            <a:spLocks/>
          </p:cNvSpPr>
          <p:nvPr/>
        </p:nvSpPr>
        <p:spPr>
          <a:xfrm>
            <a:off x="609600" y="55780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Rotation of 2 masses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by a rigid (massless) rod</a:t>
            </a:r>
            <a:b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centre of mass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DDEFC8-E68F-B0BF-E8DD-DF63A930BD50}"/>
                  </a:ext>
                </a:extLst>
              </p:cNvPr>
              <p:cNvSpPr txBox="1"/>
              <p:nvPr/>
            </p:nvSpPr>
            <p:spPr>
              <a:xfrm>
                <a:off x="3186932" y="2130931"/>
                <a:ext cx="888883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DDEFC8-E68F-B0BF-E8DD-DF63A930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32" y="2130931"/>
                <a:ext cx="888883" cy="4462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>
            <a:extLst>
              <a:ext uri="{FF2B5EF4-FFF2-40B4-BE49-F238E27FC236}">
                <a16:creationId xmlns:a16="http://schemas.microsoft.com/office/drawing/2014/main" id="{0962CB6D-6C26-8C4A-7057-22C5062AC1C3}"/>
              </a:ext>
            </a:extLst>
          </p:cNvPr>
          <p:cNvSpPr>
            <a:spLocks noChangeAspect="1"/>
          </p:cNvSpPr>
          <p:nvPr/>
        </p:nvSpPr>
        <p:spPr>
          <a:xfrm>
            <a:off x="3077509" y="2302028"/>
            <a:ext cx="550908" cy="550908"/>
          </a:xfrm>
          <a:prstGeom prst="arc">
            <a:avLst>
              <a:gd name="adj1" fmla="val 21076942"/>
              <a:gd name="adj2" fmla="val 10752860"/>
            </a:avLst>
          </a:prstGeom>
          <a:ln w="19050">
            <a:solidFill>
              <a:schemeClr val="accent4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43CED7C-8FFE-C367-C5CB-60E5B1B515D2}"/>
                  </a:ext>
                </a:extLst>
              </p:cNvPr>
              <p:cNvSpPr txBox="1"/>
              <p:nvPr/>
            </p:nvSpPr>
            <p:spPr>
              <a:xfrm>
                <a:off x="8505424" y="3682757"/>
                <a:ext cx="94743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43CED7C-8FFE-C367-C5CB-60E5B1B51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424" y="3682757"/>
                <a:ext cx="947439" cy="353943"/>
              </a:xfrm>
              <a:prstGeom prst="rect">
                <a:avLst/>
              </a:prstGeom>
              <a:blipFill>
                <a:blip r:embed="rId19"/>
                <a:stretch>
                  <a:fillRect l="-6410" r="-5769" b="-6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8E34E5-83E5-7A2E-869C-636DDA4A2192}"/>
                  </a:ext>
                </a:extLst>
              </p:cNvPr>
              <p:cNvSpPr txBox="1"/>
              <p:nvPr/>
            </p:nvSpPr>
            <p:spPr>
              <a:xfrm>
                <a:off x="6888088" y="3140968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Angular momentum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 </a:t>
                </a: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COM: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8E34E5-83E5-7A2E-869C-636DDA4A2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3140968"/>
                <a:ext cx="4392488" cy="446276"/>
              </a:xfrm>
              <a:prstGeom prst="rect">
                <a:avLst/>
              </a:prstGeom>
              <a:blipFill>
                <a:blip r:embed="rId20"/>
                <a:stretch>
                  <a:fillRect l="-2083" t="-9589" r="-417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9B2F80-2047-52E4-A622-8A3DDC1578BC}"/>
                  </a:ext>
                </a:extLst>
              </p:cNvPr>
              <p:cNvSpPr txBox="1"/>
              <p:nvPr/>
            </p:nvSpPr>
            <p:spPr>
              <a:xfrm>
                <a:off x="8505424" y="4581128"/>
                <a:ext cx="1995033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2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9B2F80-2047-52E4-A622-8A3DDC157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424" y="4581128"/>
                <a:ext cx="1995033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BC51981-44DC-9041-DCF4-489AAB4EDA10}"/>
              </a:ext>
            </a:extLst>
          </p:cNvPr>
          <p:cNvSpPr txBox="1"/>
          <p:nvPr/>
        </p:nvSpPr>
        <p:spPr>
          <a:xfrm>
            <a:off x="6888088" y="4293096"/>
            <a:ext cx="43924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Kinetic energy</a:t>
            </a:r>
            <a:endParaRPr lang="en-SG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2B606E-478A-1FED-D575-25390A4D314F}"/>
                  </a:ext>
                </a:extLst>
              </p:cNvPr>
              <p:cNvSpPr txBox="1"/>
              <p:nvPr/>
            </p:nvSpPr>
            <p:spPr>
              <a:xfrm>
                <a:off x="8548648" y="2492896"/>
                <a:ext cx="1075744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SG" sz="23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2B606E-478A-1FED-D575-25390A4D3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648" y="2492896"/>
                <a:ext cx="1075744" cy="353943"/>
              </a:xfrm>
              <a:prstGeom prst="rect">
                <a:avLst/>
              </a:prstGeom>
              <a:blipFill>
                <a:blip r:embed="rId22"/>
                <a:stretch>
                  <a:fillRect l="-5650" t="-1724" r="-1695" b="-206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9AD66-F3DF-D892-22BA-37FE9A044902}"/>
                  </a:ext>
                </a:extLst>
              </p:cNvPr>
              <p:cNvSpPr txBox="1"/>
              <p:nvPr/>
            </p:nvSpPr>
            <p:spPr>
              <a:xfrm>
                <a:off x="6888088" y="1988840"/>
                <a:ext cx="43924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Moment of inertial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 </a:t>
                </a:r>
                <a:r>
                  <a:rPr lang="en-SG" sz="2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 COM: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D9AD66-F3DF-D892-22BA-37FE9A044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1988840"/>
                <a:ext cx="4392488" cy="446276"/>
              </a:xfrm>
              <a:prstGeom prst="rect">
                <a:avLst/>
              </a:prstGeom>
              <a:blipFill>
                <a:blip r:embed="rId23"/>
                <a:stretch>
                  <a:fillRect l="-2083" t="-958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A66DDC-6796-DA64-87CF-F137D94F868A}"/>
                  </a:ext>
                </a:extLst>
              </p:cNvPr>
              <p:cNvSpPr txBox="1"/>
              <p:nvPr/>
            </p:nvSpPr>
            <p:spPr>
              <a:xfrm>
                <a:off x="8505424" y="6087199"/>
                <a:ext cx="80804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A66DDC-6796-DA64-87CF-F137D94F8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424" y="6087199"/>
                <a:ext cx="808042" cy="353943"/>
              </a:xfrm>
              <a:prstGeom prst="rect">
                <a:avLst/>
              </a:prstGeom>
              <a:blipFill>
                <a:blip r:embed="rId24"/>
                <a:stretch>
                  <a:fillRect l="-7519" r="-8271" b="-51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066C0611-2E14-5128-24A2-C12B0C11DDF8}"/>
              </a:ext>
            </a:extLst>
          </p:cNvPr>
          <p:cNvSpPr txBox="1"/>
          <p:nvPr/>
        </p:nvSpPr>
        <p:spPr>
          <a:xfrm>
            <a:off x="6888088" y="5503004"/>
            <a:ext cx="43924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Potential energy</a:t>
            </a:r>
            <a:endParaRPr lang="en-SG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847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89A6B7-831E-4B5D-A5C8-BAB009A9FDB0}"/>
              </a:ext>
            </a:extLst>
          </p:cNvPr>
          <p:cNvSpPr txBox="1">
            <a:spLocks/>
          </p:cNvSpPr>
          <p:nvPr/>
        </p:nvSpPr>
        <p:spPr>
          <a:xfrm>
            <a:off x="609600" y="260648"/>
            <a:ext cx="113190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Recall: Restoring force / Harmonic Oscillator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7E4CD-C9DA-4A7D-ADA4-ABBDAE8E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27C1A5-E5BB-4252-B7A4-4D90DA731445}"/>
                  </a:ext>
                </a:extLst>
              </p:cNvPr>
              <p:cNvSpPr txBox="1"/>
              <p:nvPr/>
            </p:nvSpPr>
            <p:spPr>
              <a:xfrm>
                <a:off x="4015464" y="1916832"/>
                <a:ext cx="1992469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27C1A5-E5BB-4252-B7A4-4D90DA73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64" y="1916832"/>
                <a:ext cx="1992469" cy="353943"/>
              </a:xfrm>
              <a:prstGeom prst="rect">
                <a:avLst/>
              </a:prstGeom>
              <a:blipFill>
                <a:blip r:embed="rId3"/>
                <a:stretch>
                  <a:fillRect l="-3058" t="-5085" r="-2752" b="-67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64A1985-6285-4969-A2BF-78F8E4A79269}"/>
              </a:ext>
            </a:extLst>
          </p:cNvPr>
          <p:cNvSpPr txBox="1"/>
          <p:nvPr/>
        </p:nvSpPr>
        <p:spPr>
          <a:xfrm>
            <a:off x="119336" y="2564904"/>
            <a:ext cx="161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SG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mage: Flaticon.com</a:t>
            </a:r>
            <a:endParaRPr lang="en-SG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D9C0EE-C9F2-43A5-9C8C-6B3B4B2406CB}"/>
                  </a:ext>
                </a:extLst>
              </p:cNvPr>
              <p:cNvSpPr txBox="1"/>
              <p:nvPr/>
            </p:nvSpPr>
            <p:spPr>
              <a:xfrm>
                <a:off x="4636580" y="4878545"/>
                <a:ext cx="1191608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D9C0EE-C9F2-43A5-9C8C-6B3B4B240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580" y="4878545"/>
                <a:ext cx="1191608" cy="353943"/>
              </a:xfrm>
              <a:prstGeom prst="rect">
                <a:avLst/>
              </a:prstGeom>
              <a:blipFill>
                <a:blip r:embed="rId4"/>
                <a:stretch>
                  <a:fillRect l="-3077" r="-5128" b="-689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97EB33-D59B-44E7-8ADA-4A7104BE200F}"/>
                  </a:ext>
                </a:extLst>
              </p:cNvPr>
              <p:cNvSpPr txBox="1"/>
              <p:nvPr/>
            </p:nvSpPr>
            <p:spPr>
              <a:xfrm>
                <a:off x="4446971" y="5784148"/>
                <a:ext cx="1759263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97EB33-D59B-44E7-8ADA-4A7104BE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71" y="5784148"/>
                <a:ext cx="1759263" cy="353943"/>
              </a:xfrm>
              <a:prstGeom prst="rect">
                <a:avLst/>
              </a:prstGeom>
              <a:blipFill>
                <a:blip r:embed="rId5"/>
                <a:stretch>
                  <a:fillRect l="-1730" r="-2422" b="-137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37834AA-F812-4FCF-A1C9-5BDE66244B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3" b="14951"/>
          <a:stretch/>
        </p:blipFill>
        <p:spPr>
          <a:xfrm rot="5400000">
            <a:off x="260719" y="1263584"/>
            <a:ext cx="1142999" cy="15985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01A27FC-67B6-4064-A2AE-05B6A04FED3A}"/>
              </a:ext>
            </a:extLst>
          </p:cNvPr>
          <p:cNvSpPr/>
          <p:nvPr/>
        </p:nvSpPr>
        <p:spPr>
          <a:xfrm>
            <a:off x="1598571" y="163508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B6E233-DB01-4361-B9F8-6B687D4CCBE2}"/>
                  </a:ext>
                </a:extLst>
              </p:cNvPr>
              <p:cNvSpPr txBox="1"/>
              <p:nvPr/>
            </p:nvSpPr>
            <p:spPr>
              <a:xfrm>
                <a:off x="4633384" y="4142192"/>
                <a:ext cx="1316642" cy="3539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B6E233-DB01-4361-B9F8-6B687D4CC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384" y="4142192"/>
                <a:ext cx="1316642" cy="353943"/>
              </a:xfrm>
              <a:prstGeom prst="rect">
                <a:avLst/>
              </a:prstGeom>
              <a:blipFill>
                <a:blip r:embed="rId7"/>
                <a:stretch>
                  <a:fillRect l="-2778" r="-1852" b="-135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05C408-3C0D-483F-BFB9-0BFB08CEF0B2}"/>
                  </a:ext>
                </a:extLst>
              </p:cNvPr>
              <p:cNvSpPr txBox="1"/>
              <p:nvPr/>
            </p:nvSpPr>
            <p:spPr>
              <a:xfrm>
                <a:off x="4704854" y="2774040"/>
                <a:ext cx="1679178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05C408-3C0D-483F-BFB9-0BFB08CEF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854" y="2774040"/>
                <a:ext cx="1679178" cy="7101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73787-3D3B-A732-0D5B-CDFBEBD07ADF}"/>
                  </a:ext>
                </a:extLst>
              </p:cNvPr>
              <p:cNvSpPr txBox="1"/>
              <p:nvPr/>
            </p:nvSpPr>
            <p:spPr>
              <a:xfrm>
                <a:off x="7116076" y="2780928"/>
                <a:ext cx="1759263" cy="764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73787-3D3B-A732-0D5B-CDFBEBD07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076" y="2780928"/>
                <a:ext cx="1759263" cy="764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AD9B6B1-6848-1A39-ACBF-A46DD8293802}"/>
              </a:ext>
            </a:extLst>
          </p:cNvPr>
          <p:cNvSpPr/>
          <p:nvPr/>
        </p:nvSpPr>
        <p:spPr>
          <a:xfrm>
            <a:off x="22123" y="27384"/>
            <a:ext cx="12192000" cy="6858000"/>
          </a:xfrm>
          <a:prstGeom prst="rect">
            <a:avLst/>
          </a:prstGeom>
          <a:solidFill>
            <a:srgbClr val="C4BD97">
              <a:alpha val="3098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55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365" y="6355155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45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24B224-E90B-4D9A-BC0E-D1DD3DE6F743}"/>
                  </a:ext>
                </a:extLst>
              </p:cNvPr>
              <p:cNvSpPr txBox="1"/>
              <p:nvPr/>
            </p:nvSpPr>
            <p:spPr>
              <a:xfrm>
                <a:off x="479376" y="3205862"/>
                <a:ext cx="1023510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Equivalent to a particle (effective mass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) on a spring (spring constant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):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24B224-E90B-4D9A-BC0E-D1DD3DE6F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3205862"/>
                <a:ext cx="10235108" cy="446276"/>
              </a:xfrm>
              <a:prstGeom prst="rect">
                <a:avLst/>
              </a:prstGeom>
              <a:blipFill>
                <a:blip r:embed="rId2"/>
                <a:stretch>
                  <a:fillRect l="-893" t="-1095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410052A-D476-4206-B2CB-9CCB4DAAD1D7}"/>
              </a:ext>
            </a:extLst>
          </p:cNvPr>
          <p:cNvGrpSpPr/>
          <p:nvPr/>
        </p:nvGrpSpPr>
        <p:grpSpPr>
          <a:xfrm>
            <a:off x="3791744" y="1556792"/>
            <a:ext cx="3076832" cy="1263863"/>
            <a:chOff x="6371894" y="3347760"/>
            <a:chExt cx="3076832" cy="1263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F156D8-BAA1-4A5E-8047-49E4A3B16BDB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5062" y="4027671"/>
              <a:ext cx="1131303" cy="139449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ED6758-61BF-46E5-ABEE-BB7E394D0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1584" y="358316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53EB3E-882C-4B66-92FE-48783C1BD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5310" y="3840280"/>
              <a:ext cx="514229" cy="5142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Arrow: Left-Right 17">
              <a:extLst>
                <a:ext uri="{FF2B5EF4-FFF2-40B4-BE49-F238E27FC236}">
                  <a16:creationId xmlns:a16="http://schemas.microsoft.com/office/drawing/2014/main" id="{07501513-D0A1-462D-B3F1-B8CD5ABB9632}"/>
                </a:ext>
              </a:extLst>
            </p:cNvPr>
            <p:cNvSpPr/>
            <p:nvPr/>
          </p:nvSpPr>
          <p:spPr>
            <a:xfrm>
              <a:off x="7870433" y="3347760"/>
              <a:ext cx="620560" cy="205714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DE5A13C-561E-45D5-848B-1452E868E04D}"/>
                </a:ext>
              </a:extLst>
            </p:cNvPr>
            <p:cNvSpPr/>
            <p:nvPr/>
          </p:nvSpPr>
          <p:spPr>
            <a:xfrm>
              <a:off x="9140155" y="3862622"/>
              <a:ext cx="308571" cy="49188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1BB7A9E-4B11-437C-819E-B4E674A007A0}"/>
                </a:ext>
              </a:extLst>
            </p:cNvPr>
            <p:cNvSpPr/>
            <p:nvPr/>
          </p:nvSpPr>
          <p:spPr>
            <a:xfrm>
              <a:off x="9037298" y="3862129"/>
              <a:ext cx="308571" cy="491887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F806DB2-9D29-4A46-8958-F22EC2F1FBA0}"/>
                </a:ext>
              </a:extLst>
            </p:cNvPr>
            <p:cNvSpPr/>
            <p:nvPr/>
          </p:nvSpPr>
          <p:spPr>
            <a:xfrm rot="10800000">
              <a:off x="6535062" y="3682142"/>
              <a:ext cx="462857" cy="851858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0354E17-8927-4413-81AE-1188CAE656B2}"/>
                </a:ext>
              </a:extLst>
            </p:cNvPr>
            <p:cNvSpPr/>
            <p:nvPr/>
          </p:nvSpPr>
          <p:spPr>
            <a:xfrm rot="10800000">
              <a:off x="6371894" y="3671464"/>
              <a:ext cx="462857" cy="851858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B95FEE-ACFD-471A-B33B-E8C476483CD6}"/>
              </a:ext>
            </a:extLst>
          </p:cNvPr>
          <p:cNvSpPr txBox="1"/>
          <p:nvPr/>
        </p:nvSpPr>
        <p:spPr>
          <a:xfrm>
            <a:off x="609600" y="4653136"/>
            <a:ext cx="338437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Harmonic Oscillator: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FB4DC2-FFFE-4436-9AEF-D9FF29FC889C}"/>
                  </a:ext>
                </a:extLst>
              </p:cNvPr>
              <p:cNvSpPr txBox="1"/>
              <p:nvPr/>
            </p:nvSpPr>
            <p:spPr>
              <a:xfrm>
                <a:off x="3470123" y="4327481"/>
                <a:ext cx="4858125" cy="765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SG" sz="23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SG" sz="23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FB4DC2-FFFE-4436-9AEF-D9FF29FC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123" y="4327481"/>
                <a:ext cx="4858125" cy="7656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4639EB0-E65E-EACE-23A0-9DFA52D7075B}"/>
              </a:ext>
            </a:extLst>
          </p:cNvPr>
          <p:cNvSpPr txBox="1">
            <a:spLocks/>
          </p:cNvSpPr>
          <p:nvPr/>
        </p:nvSpPr>
        <p:spPr>
          <a:xfrm>
            <a:off x="609600" y="26064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Vibration of 2 masses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by a (massless) spring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2393F-DDAC-25BA-E9DF-EE5A27F4A968}"/>
                  </a:ext>
                </a:extLst>
              </p:cNvPr>
              <p:cNvSpPr txBox="1"/>
              <p:nvPr/>
            </p:nvSpPr>
            <p:spPr>
              <a:xfrm>
                <a:off x="9120336" y="4555801"/>
                <a:ext cx="2376264" cy="64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2393F-DDAC-25BA-E9DF-EE5A27F4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336" y="4555801"/>
                <a:ext cx="2376264" cy="640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137AB-5D2A-4D46-095E-F664AFA9C056}"/>
                  </a:ext>
                </a:extLst>
              </p:cNvPr>
              <p:cNvSpPr txBox="1"/>
              <p:nvPr/>
            </p:nvSpPr>
            <p:spPr>
              <a:xfrm>
                <a:off x="4318744" y="2118628"/>
                <a:ext cx="114140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SG" sz="2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137AB-5D2A-4D46-095E-F664AFA9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44" y="2118628"/>
                <a:ext cx="1141403" cy="446276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C85FF-E0EB-B17C-EBDB-96428D3DA070}"/>
                  </a:ext>
                </a:extLst>
              </p:cNvPr>
              <p:cNvSpPr txBox="1"/>
              <p:nvPr/>
            </p:nvSpPr>
            <p:spPr>
              <a:xfrm>
                <a:off x="6123745" y="2060848"/>
                <a:ext cx="114140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SG" sz="2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C85FF-E0EB-B17C-EBDB-96428D3D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5" y="2060848"/>
                <a:ext cx="1141403" cy="446276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77CC875-296F-3A6E-C542-8AEF532A8725}"/>
              </a:ext>
            </a:extLst>
          </p:cNvPr>
          <p:cNvSpPr txBox="1"/>
          <p:nvPr/>
        </p:nvSpPr>
        <p:spPr>
          <a:xfrm>
            <a:off x="468921" y="3763467"/>
            <a:ext cx="33843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Derivation in lecture note (Appendix)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15C871-ED2C-1F33-E30F-DF45052E7398}"/>
                  </a:ext>
                </a:extLst>
              </p:cNvPr>
              <p:cNvSpPr txBox="1"/>
              <p:nvPr/>
            </p:nvSpPr>
            <p:spPr>
              <a:xfrm>
                <a:off x="3470123" y="5835248"/>
                <a:ext cx="619268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2300" dirty="0">
                    <a:solidFill>
                      <a:schemeClr val="accent1"/>
                    </a:solidFill>
                  </a:rPr>
                  <a:t>Here, </a:t>
                </a:r>
                <a14:m>
                  <m:oMath xmlns:m="http://schemas.openxmlformats.org/officeDocument/2006/math">
                    <m:r>
                      <a:rPr lang="en-SG" sz="23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SG" sz="2300" dirty="0">
                    <a:solidFill>
                      <a:schemeClr val="accent1"/>
                    </a:solidFill>
                  </a:rPr>
                  <a:t> is the amount of extension of the spring.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15C871-ED2C-1F33-E30F-DF45052E7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123" y="5835248"/>
                <a:ext cx="6192688" cy="446276"/>
              </a:xfrm>
              <a:prstGeom prst="rect">
                <a:avLst/>
              </a:prstGeom>
              <a:blipFill>
                <a:blip r:embed="rId8"/>
                <a:stretch>
                  <a:fillRect l="-1378" t="-9589" b="-301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5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52AF4B-A2F0-488A-AFEB-C6EDB728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365" y="6355155"/>
            <a:ext cx="2844800" cy="365125"/>
          </a:xfrm>
        </p:spPr>
        <p:txBody>
          <a:bodyPr/>
          <a:lstStyle/>
          <a:p>
            <a:fld id="{7081BC99-F884-43C5-B753-915CEB8D5D35}" type="slidenum">
              <a:rPr lang="en-SG" smtClean="0"/>
              <a:pPr/>
              <a:t>46</a:t>
            </a:fld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0052A-D476-4206-B2CB-9CCB4DAAD1D7}"/>
              </a:ext>
            </a:extLst>
          </p:cNvPr>
          <p:cNvGrpSpPr/>
          <p:nvPr/>
        </p:nvGrpSpPr>
        <p:grpSpPr>
          <a:xfrm>
            <a:off x="3791744" y="1556792"/>
            <a:ext cx="3076832" cy="1263863"/>
            <a:chOff x="6371894" y="3347760"/>
            <a:chExt cx="3076832" cy="12638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F156D8-BAA1-4A5E-8047-49E4A3B16BDB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5062" y="4027671"/>
              <a:ext cx="1131303" cy="139449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ED6758-61BF-46E5-ABEE-BB7E394D09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1584" y="3583166"/>
              <a:ext cx="1028457" cy="102845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53EB3E-882C-4B66-92FE-48783C1BD1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5310" y="3840280"/>
              <a:ext cx="514229" cy="5142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Arrow: Left-Right 17">
              <a:extLst>
                <a:ext uri="{FF2B5EF4-FFF2-40B4-BE49-F238E27FC236}">
                  <a16:creationId xmlns:a16="http://schemas.microsoft.com/office/drawing/2014/main" id="{07501513-D0A1-462D-B3F1-B8CD5ABB9632}"/>
                </a:ext>
              </a:extLst>
            </p:cNvPr>
            <p:cNvSpPr/>
            <p:nvPr/>
          </p:nvSpPr>
          <p:spPr>
            <a:xfrm>
              <a:off x="7870433" y="3347760"/>
              <a:ext cx="620560" cy="205714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DDE5A13C-561E-45D5-848B-1452E868E04D}"/>
                </a:ext>
              </a:extLst>
            </p:cNvPr>
            <p:cNvSpPr/>
            <p:nvPr/>
          </p:nvSpPr>
          <p:spPr>
            <a:xfrm>
              <a:off x="9140155" y="3862622"/>
              <a:ext cx="308571" cy="491887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1BB7A9E-4B11-437C-819E-B4E674A007A0}"/>
                </a:ext>
              </a:extLst>
            </p:cNvPr>
            <p:cNvSpPr/>
            <p:nvPr/>
          </p:nvSpPr>
          <p:spPr>
            <a:xfrm>
              <a:off x="9037298" y="3862129"/>
              <a:ext cx="308571" cy="491887"/>
            </a:xfrm>
            <a:prstGeom prst="arc">
              <a:avLst>
                <a:gd name="adj1" fmla="val 18360178"/>
                <a:gd name="adj2" fmla="val 3308775"/>
              </a:avLst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F806DB2-9D29-4A46-8958-F22EC2F1FBA0}"/>
                </a:ext>
              </a:extLst>
            </p:cNvPr>
            <p:cNvSpPr/>
            <p:nvPr/>
          </p:nvSpPr>
          <p:spPr>
            <a:xfrm rot="10800000">
              <a:off x="6535062" y="3682142"/>
              <a:ext cx="462857" cy="851858"/>
            </a:xfrm>
            <a:prstGeom prst="arc">
              <a:avLst>
                <a:gd name="adj1" fmla="val 17739824"/>
                <a:gd name="adj2" fmla="val 3983714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0354E17-8927-4413-81AE-1188CAE656B2}"/>
                </a:ext>
              </a:extLst>
            </p:cNvPr>
            <p:cNvSpPr/>
            <p:nvPr/>
          </p:nvSpPr>
          <p:spPr>
            <a:xfrm rot="10800000">
              <a:off x="6371894" y="3671464"/>
              <a:ext cx="462857" cy="851858"/>
            </a:xfrm>
            <a:prstGeom prst="arc">
              <a:avLst>
                <a:gd name="adj1" fmla="val 16975348"/>
                <a:gd name="adj2" fmla="val 4580177"/>
              </a:avLst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CB95FEE-ACFD-471A-B33B-E8C476483CD6}"/>
              </a:ext>
            </a:extLst>
          </p:cNvPr>
          <p:cNvSpPr txBox="1"/>
          <p:nvPr/>
        </p:nvSpPr>
        <p:spPr>
          <a:xfrm>
            <a:off x="609600" y="3610638"/>
            <a:ext cx="277229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Harmonic Oscillator: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FB4DC2-FFFE-4436-9AEF-D9FF29FC889C}"/>
                  </a:ext>
                </a:extLst>
              </p:cNvPr>
              <p:cNvSpPr txBox="1"/>
              <p:nvPr/>
            </p:nvSpPr>
            <p:spPr>
              <a:xfrm>
                <a:off x="3381894" y="3284984"/>
                <a:ext cx="4946354" cy="1045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SG" sz="23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3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m:rPr>
                          <m:sty m:val="p"/>
                        </m:rP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SG" sz="23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SG" sz="23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sz="23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SG" sz="23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EFB4DC2-FFFE-4436-9AEF-D9FF29FC8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894" y="3284984"/>
                <a:ext cx="4946354" cy="1045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4DD8402-D44F-48AD-A4E3-A146ABCEAB77}"/>
              </a:ext>
            </a:extLst>
          </p:cNvPr>
          <p:cNvSpPr txBox="1"/>
          <p:nvPr/>
        </p:nvSpPr>
        <p:spPr>
          <a:xfrm>
            <a:off x="609600" y="4854032"/>
            <a:ext cx="253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1"/>
                </a:solidFill>
              </a:rPr>
              <a:t>Kinetic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535516-57CA-4CEF-B394-6FFA69257CDA}"/>
                  </a:ext>
                </a:extLst>
              </p:cNvPr>
              <p:cNvSpPr txBox="1"/>
              <p:nvPr/>
            </p:nvSpPr>
            <p:spPr>
              <a:xfrm>
                <a:off x="3363832" y="4667969"/>
                <a:ext cx="2047932" cy="765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SG" sz="23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535516-57CA-4CEF-B394-6FFA69257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832" y="4667969"/>
                <a:ext cx="2047932" cy="7656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4639EB0-E65E-EACE-23A0-9DFA52D7075B}"/>
              </a:ext>
            </a:extLst>
          </p:cNvPr>
          <p:cNvSpPr txBox="1">
            <a:spLocks/>
          </p:cNvSpPr>
          <p:nvPr/>
        </p:nvSpPr>
        <p:spPr>
          <a:xfrm>
            <a:off x="609600" y="26064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accent1"/>
                </a:solidFill>
              </a:rPr>
              <a:t>Vibration of 2 masses </a:t>
            </a:r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joined by a (massless) spring</a:t>
            </a:r>
            <a:endParaRPr lang="en-SG" sz="37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2393F-DDAC-25BA-E9DF-EE5A27F4A968}"/>
                  </a:ext>
                </a:extLst>
              </p:cNvPr>
              <p:cNvSpPr txBox="1"/>
              <p:nvPr/>
            </p:nvSpPr>
            <p:spPr>
              <a:xfrm>
                <a:off x="9480376" y="3487211"/>
                <a:ext cx="2376264" cy="64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SG" sz="19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sz="19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19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B2393F-DDAC-25BA-E9DF-EE5A27F4A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376" y="3487211"/>
                <a:ext cx="2376264" cy="6409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137AB-5D2A-4D46-095E-F664AFA9C056}"/>
                  </a:ext>
                </a:extLst>
              </p:cNvPr>
              <p:cNvSpPr txBox="1"/>
              <p:nvPr/>
            </p:nvSpPr>
            <p:spPr>
              <a:xfrm>
                <a:off x="4318744" y="2118628"/>
                <a:ext cx="114140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SG" sz="2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7137AB-5D2A-4D46-095E-F664AFA9C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44" y="2118628"/>
                <a:ext cx="1141403" cy="446276"/>
              </a:xfrm>
              <a:prstGeom prst="rect">
                <a:avLst/>
              </a:prstGeom>
              <a:blipFill>
                <a:blip r:embed="rId6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C85FF-E0EB-B17C-EBDB-96428D3DA070}"/>
                  </a:ext>
                </a:extLst>
              </p:cNvPr>
              <p:cNvSpPr txBox="1"/>
              <p:nvPr/>
            </p:nvSpPr>
            <p:spPr>
              <a:xfrm>
                <a:off x="6123745" y="2060848"/>
                <a:ext cx="1141403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SG" sz="23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SG" sz="23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C85FF-E0EB-B17C-EBDB-96428D3DA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745" y="2060848"/>
                <a:ext cx="1141403" cy="446276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C470003-A038-1191-A544-2B2754DBF58B}"/>
              </a:ext>
            </a:extLst>
          </p:cNvPr>
          <p:cNvSpPr txBox="1"/>
          <p:nvPr/>
        </p:nvSpPr>
        <p:spPr>
          <a:xfrm>
            <a:off x="609600" y="5883714"/>
            <a:ext cx="253407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accent6"/>
                </a:solidFill>
              </a:rPr>
              <a:t>Potential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0C3DBB-B166-4592-F429-825A925841B8}"/>
                  </a:ext>
                </a:extLst>
              </p:cNvPr>
              <p:cNvSpPr txBox="1"/>
              <p:nvPr/>
            </p:nvSpPr>
            <p:spPr>
              <a:xfrm>
                <a:off x="3359696" y="5759685"/>
                <a:ext cx="2774926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SG" sz="23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0C3DBB-B166-4592-F429-825A92584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5759685"/>
                <a:ext cx="2774926" cy="6626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4874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3721-CF82-40C5-A6D6-2D2E2D66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Bonds = Sharing of electrons = Molecular Orbitals </a:t>
            </a:r>
            <a:endParaRPr lang="en-SG" sz="23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035F-244F-4238-8283-3D979A70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47</a:t>
            </a:fld>
            <a:endParaRPr lang="en-S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E586EA-051F-4976-94C5-78BF69113CB2}"/>
              </a:ext>
            </a:extLst>
          </p:cNvPr>
          <p:cNvGrpSpPr/>
          <p:nvPr/>
        </p:nvGrpSpPr>
        <p:grpSpPr>
          <a:xfrm>
            <a:off x="5231904" y="1809083"/>
            <a:ext cx="6120680" cy="4534320"/>
            <a:chOff x="3215680" y="1681497"/>
            <a:chExt cx="7097104" cy="515500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98F167-A233-4F71-BB78-62A678140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5680" y="1681497"/>
              <a:ext cx="7097104" cy="515500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04E3DD-37C3-4EDB-B170-7D51B3785D9F}"/>
                </a:ext>
              </a:extLst>
            </p:cNvPr>
            <p:cNvSpPr/>
            <p:nvPr/>
          </p:nvSpPr>
          <p:spPr>
            <a:xfrm>
              <a:off x="3431704" y="4725144"/>
              <a:ext cx="2664296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059D4F-7337-492F-BCA1-6B136E66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752" y="5035064"/>
              <a:ext cx="1368152" cy="93816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190D494-36A9-4EF6-814D-0BE2B77BD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61" y="4603037"/>
            <a:ext cx="3279099" cy="19575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1D8DB4-863F-4C2C-96C6-9DCE28550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59" y="1556792"/>
            <a:ext cx="3106317" cy="26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C3721-CF82-40C5-A6D6-2D2E2D66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Electronic Transitions across Molecular Orbitals </a:t>
            </a:r>
            <a:endParaRPr lang="en-SG" sz="23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1035F-244F-4238-8283-3D979A70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48</a:t>
            </a:fld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60D59-63F2-6F37-E888-1055A5D81F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3" t="9272" b="7273"/>
          <a:stretch/>
        </p:blipFill>
        <p:spPr>
          <a:xfrm>
            <a:off x="5735960" y="1644964"/>
            <a:ext cx="5624109" cy="4160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B1F361-0F07-02FB-E561-3708F1DD15A6}"/>
              </a:ext>
            </a:extLst>
          </p:cNvPr>
          <p:cNvSpPr txBox="1"/>
          <p:nvPr/>
        </p:nvSpPr>
        <p:spPr>
          <a:xfrm>
            <a:off x="5770695" y="5738694"/>
            <a:ext cx="608594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UV-Vis absorption of Chlorophyll molecules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34484-35CA-702B-1EFB-CE8038AB0D78}"/>
              </a:ext>
            </a:extLst>
          </p:cNvPr>
          <p:cNvSpPr txBox="1"/>
          <p:nvPr/>
        </p:nvSpPr>
        <p:spPr>
          <a:xfrm>
            <a:off x="5770696" y="6311902"/>
            <a:ext cx="52938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Milne, B. F. et. al. </a:t>
            </a:r>
            <a:r>
              <a:rPr lang="en-SG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Angew</a:t>
            </a:r>
            <a:r>
              <a:rPr lang="en-SG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Chem. Int. Ed. 2015, 54, 2170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3CBF2-4942-4265-624D-65F7C0C8F6DE}"/>
              </a:ext>
            </a:extLst>
          </p:cNvPr>
          <p:cNvSpPr txBox="1"/>
          <p:nvPr/>
        </p:nvSpPr>
        <p:spPr>
          <a:xfrm>
            <a:off x="609600" y="1997839"/>
            <a:ext cx="4752528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 </a:t>
            </a:r>
            <a:r>
              <a:rPr lang="en-SG" sz="2900" dirty="0">
                <a:solidFill>
                  <a:schemeClr val="accent1"/>
                </a:solidFill>
              </a:rPr>
              <a:t>energy difference </a:t>
            </a: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between electronic energy states falls in the </a:t>
            </a:r>
            <a:r>
              <a:rPr lang="en-SG" sz="2900" dirty="0">
                <a:solidFill>
                  <a:schemeClr val="accent1"/>
                </a:solidFill>
              </a:rPr>
              <a:t>UV-vis range.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8B67F-72F6-D7F1-C683-8602A8D5BF01}"/>
              </a:ext>
            </a:extLst>
          </p:cNvPr>
          <p:cNvSpPr txBox="1"/>
          <p:nvPr/>
        </p:nvSpPr>
        <p:spPr>
          <a:xfrm>
            <a:off x="623392" y="4005064"/>
            <a:ext cx="47525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Accounts for the </a:t>
            </a:r>
            <a:r>
              <a:rPr lang="en-SG" sz="2900" dirty="0">
                <a:solidFill>
                  <a:srgbClr val="FF0000"/>
                </a:solidFill>
              </a:rPr>
              <a:t>c</a:t>
            </a:r>
            <a:r>
              <a:rPr lang="en-SG" sz="2900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SG" sz="2900" dirty="0">
                <a:solidFill>
                  <a:srgbClr val="E8D918"/>
                </a:solidFill>
              </a:rPr>
              <a:t>l</a:t>
            </a:r>
            <a:r>
              <a:rPr lang="en-SG" sz="2900" dirty="0">
                <a:solidFill>
                  <a:schemeClr val="accent3"/>
                </a:solidFill>
              </a:rPr>
              <a:t>o</a:t>
            </a:r>
            <a:r>
              <a:rPr lang="en-SG" sz="2900" dirty="0">
                <a:solidFill>
                  <a:schemeClr val="accent1"/>
                </a:solidFill>
              </a:rPr>
              <a:t>u</a:t>
            </a:r>
            <a:r>
              <a:rPr lang="en-SG" sz="2900" dirty="0">
                <a:solidFill>
                  <a:srgbClr val="7030A0"/>
                </a:solidFill>
              </a:rPr>
              <a:t>r</a:t>
            </a:r>
            <a:r>
              <a:rPr lang="en-SG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molecules.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5AA5D0-B059-1D48-CC57-D8100AA23882}"/>
              </a:ext>
            </a:extLst>
          </p:cNvPr>
          <p:cNvSpPr txBox="1"/>
          <p:nvPr/>
        </p:nvSpPr>
        <p:spPr>
          <a:xfrm>
            <a:off x="623392" y="5468451"/>
            <a:ext cx="475252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900" dirty="0">
                <a:solidFill>
                  <a:schemeClr val="accent3">
                    <a:lumMod val="75000"/>
                  </a:schemeClr>
                </a:solidFill>
              </a:rPr>
              <a:t>Why are leaves green?</a:t>
            </a:r>
          </a:p>
        </p:txBody>
      </p:sp>
    </p:spTree>
    <p:extLst>
      <p:ext uri="{BB962C8B-B14F-4D97-AF65-F5344CB8AC3E}">
        <p14:creationId xmlns:p14="http://schemas.microsoft.com/office/powerpoint/2010/main" val="118994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5267-1548-466A-A3C8-E773A0A3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space between stars is not empty!</a:t>
            </a:r>
            <a:endParaRPr lang="en-S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20DDB-E6D9-4EDE-A3EE-45FDACFD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589240"/>
            <a:ext cx="1097280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is an </a:t>
            </a:r>
            <a:r>
              <a:rPr lang="en-GB" sz="2400" dirty="0">
                <a:solidFill>
                  <a:srgbClr val="FF0066"/>
                </a:solidFill>
              </a:rPr>
              <a:t>emission nebula red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 </a:t>
            </a:r>
            <a:r>
              <a:rPr lang="en-GB" sz="2400" dirty="0">
                <a:solidFill>
                  <a:schemeClr val="accent1"/>
                </a:solidFill>
              </a:rPr>
              <a:t>reflection nebula blue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a </a:t>
            </a:r>
            <a:r>
              <a:rPr lang="en-GB" sz="2400" dirty="0"/>
              <a:t>dark nebula dark</a:t>
            </a: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0F1CA-29C7-4F9E-9993-0F242C010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5</a:t>
            </a:fld>
            <a:endParaRPr lang="en-SG"/>
          </a:p>
        </p:txBody>
      </p:sp>
      <p:pic>
        <p:nvPicPr>
          <p:cNvPr id="6" name="Picture 5" descr="A picture containing text, outdoor object, night sky&#10;&#10;Description automatically generated">
            <a:extLst>
              <a:ext uri="{FF2B5EF4-FFF2-40B4-BE49-F238E27FC236}">
                <a16:creationId xmlns:a16="http://schemas.microsoft.com/office/drawing/2014/main" id="{CA9743B3-E8F9-4DC5-9ADD-5B167F96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12192000" cy="30494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481AFDC-BB6B-47B6-8E8D-5E4C1CDE535F}"/>
              </a:ext>
            </a:extLst>
          </p:cNvPr>
          <p:cNvSpPr txBox="1">
            <a:spLocks/>
          </p:cNvSpPr>
          <p:nvPr/>
        </p:nvSpPr>
        <p:spPr>
          <a:xfrm>
            <a:off x="609600" y="4797152"/>
            <a:ext cx="10972800" cy="601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these colours pigments of our imagination?</a:t>
            </a:r>
          </a:p>
        </p:txBody>
      </p:sp>
    </p:spTree>
    <p:extLst>
      <p:ext uri="{BB962C8B-B14F-4D97-AF65-F5344CB8AC3E}">
        <p14:creationId xmlns:p14="http://schemas.microsoft.com/office/powerpoint/2010/main" val="212369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37E7C-7D8F-4C8F-861D-966FE8CA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6</a:t>
            </a:fld>
            <a:endParaRPr lang="en-SG"/>
          </a:p>
        </p:txBody>
      </p:sp>
      <p:pic>
        <p:nvPicPr>
          <p:cNvPr id="3" name="Picture 2" descr="C:\Users\matlzh\Documents\My Dropbox\molecules in outer space lecture\Bok gobule B68.jpg">
            <a:extLst>
              <a:ext uri="{FF2B5EF4-FFF2-40B4-BE49-F238E27FC236}">
                <a16:creationId xmlns:a16="http://schemas.microsoft.com/office/drawing/2014/main" id="{7962902F-6909-4FA8-847D-747648EBC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062" y="1401137"/>
            <a:ext cx="49069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4EC87-838E-4165-9E9C-9E7AA85D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5062" y="6423422"/>
            <a:ext cx="28194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Bok Gobule B68</a:t>
            </a:r>
          </a:p>
        </p:txBody>
      </p:sp>
      <p:pic>
        <p:nvPicPr>
          <p:cNvPr id="6" name="Picture 3" descr="C:\Users\matlzh\Documents\My Dropbox\molecules in outer space lecture\Bok gobule B68.jpg">
            <a:extLst>
              <a:ext uri="{FF2B5EF4-FFF2-40B4-BE49-F238E27FC236}">
                <a16:creationId xmlns:a16="http://schemas.microsoft.com/office/drawing/2014/main" id="{702EDD56-42F8-4B02-BB8E-2477B39A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62" y="1405900"/>
            <a:ext cx="49085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Users\matlzh\Documents\My Dropbox\molecules in outer space lecture\the_scream.jpg">
            <a:extLst>
              <a:ext uri="{FF2B5EF4-FFF2-40B4-BE49-F238E27FC236}">
                <a16:creationId xmlns:a16="http://schemas.microsoft.com/office/drawing/2014/main" id="{7945DA4D-5AB3-4196-99FF-F6B902229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085" r="13831" b="20061"/>
          <a:stretch/>
        </p:blipFill>
        <p:spPr bwMode="auto">
          <a:xfrm>
            <a:off x="6985317" y="1395630"/>
            <a:ext cx="4007227" cy="502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C4A3021-F068-4645-9C3A-7E451B6BD1D2}"/>
              </a:ext>
            </a:extLst>
          </p:cNvPr>
          <p:cNvSpPr txBox="1">
            <a:spLocks/>
          </p:cNvSpPr>
          <p:nvPr/>
        </p:nvSpPr>
        <p:spPr>
          <a:xfrm>
            <a:off x="7032104" y="6296310"/>
            <a:ext cx="4667820" cy="63894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sz="19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The Scream, 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Edvard Munch </a:t>
            </a:r>
          </a:p>
        </p:txBody>
      </p:sp>
      <p:pic>
        <p:nvPicPr>
          <p:cNvPr id="9" name="Picture 2" descr="http://emojipedia-us.s3.amazonaws.com/cache/5f/d6/5fd6191df3085e00535a8d295dc49b1b.png">
            <a:extLst>
              <a:ext uri="{FF2B5EF4-FFF2-40B4-BE49-F238E27FC236}">
                <a16:creationId xmlns:a16="http://schemas.microsoft.com/office/drawing/2014/main" id="{DA24BF6F-2AA4-444B-9600-FDF8398A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09052" y="345844"/>
            <a:ext cx="838876" cy="838877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638A6A-BB42-4AA6-8DE5-7114A2A6FFB3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1175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Who ate the stars?!</a:t>
            </a:r>
            <a:endParaRPr lang="en-SG" sz="37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45012-9F25-48CB-94F3-3B3A6B13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88" y="1628800"/>
            <a:ext cx="4968552" cy="1642194"/>
          </a:xfrm>
        </p:spPr>
        <p:txBody>
          <a:bodyPr>
            <a:normAutofit/>
          </a:bodyPr>
          <a:lstStyle/>
          <a:p>
            <a:pPr algn="l"/>
            <a:r>
              <a:rPr lang="en-SG" sz="3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Taurus Molecular Cloud (B211 &amp; B213) in optical light</a:t>
            </a:r>
            <a:endParaRPr lang="en-SG" sz="3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92675-C209-4434-B236-02C90517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7</a:t>
            </a:fld>
            <a:endParaRPr lang="en-SG"/>
          </a:p>
        </p:txBody>
      </p:sp>
      <p:pic>
        <p:nvPicPr>
          <p:cNvPr id="10" name="Picture 9" descr="A picture containing outdoor, star, outdoor object, blurry&#10;&#10;Description automatically generated">
            <a:extLst>
              <a:ext uri="{FF2B5EF4-FFF2-40B4-BE49-F238E27FC236}">
                <a16:creationId xmlns:a16="http://schemas.microsoft.com/office/drawing/2014/main" id="{E5BDDC37-F1A1-4926-AC05-54D78F269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56"/>
            <a:ext cx="6053405" cy="6852643"/>
          </a:xfrm>
          <a:prstGeom prst="rect">
            <a:avLst/>
          </a:prstGeom>
        </p:spPr>
      </p:pic>
      <p:pic>
        <p:nvPicPr>
          <p:cNvPr id="12" name="Picture 11" descr="A picture containing outdoor, nature, outdoor object, star&#10;&#10;Description automatically generated">
            <a:extLst>
              <a:ext uri="{FF2B5EF4-FFF2-40B4-BE49-F238E27FC236}">
                <a16:creationId xmlns:a16="http://schemas.microsoft.com/office/drawing/2014/main" id="{00214772-603A-406E-BD49-A337405F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356"/>
            <a:ext cx="6053405" cy="685264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0B2365-F1EF-41B1-B84C-931EE816BD53}"/>
              </a:ext>
            </a:extLst>
          </p:cNvPr>
          <p:cNvSpPr txBox="1">
            <a:spLocks/>
          </p:cNvSpPr>
          <p:nvPr/>
        </p:nvSpPr>
        <p:spPr>
          <a:xfrm>
            <a:off x="6960096" y="2924944"/>
            <a:ext cx="4968552" cy="662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SG" sz="3100" dirty="0">
                <a:solidFill>
                  <a:schemeClr val="accent6">
                    <a:lumMod val="75000"/>
                  </a:schemeClr>
                </a:solidFill>
              </a:rPr>
              <a:t>and 2.7mm microwave light.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7ABA4-FCE9-4911-A417-46C1DF9FFC28}"/>
              </a:ext>
            </a:extLst>
          </p:cNvPr>
          <p:cNvSpPr txBox="1"/>
          <p:nvPr/>
        </p:nvSpPr>
        <p:spPr>
          <a:xfrm>
            <a:off x="6672064" y="6448980"/>
            <a:ext cx="44644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300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credit: ESO/APEX/A. </a:t>
            </a:r>
            <a:r>
              <a:rPr lang="en-SG" sz="1300" dirty="0" err="1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Hacar</a:t>
            </a:r>
            <a:r>
              <a:rPr lang="en-SG" sz="1300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et al./Digitized Sky Survey 2.</a:t>
            </a:r>
            <a:endParaRPr lang="en-SG" sz="13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8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D678-574C-79CC-7A5C-ACFD90C5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624"/>
            <a:ext cx="10972800" cy="1143000"/>
          </a:xfrm>
        </p:spPr>
        <p:txBody>
          <a:bodyPr/>
          <a:lstStyle/>
          <a:p>
            <a:r>
              <a:rPr lang="en-SG" dirty="0">
                <a:solidFill>
                  <a:schemeClr val="bg1">
                    <a:lumMod val="85000"/>
                  </a:schemeClr>
                </a:solidFill>
              </a:rPr>
              <a:t>Schrödinger’s quantum model (a re-cap)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A3971-D6FE-0C8E-09A5-5F94090A8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1BC99-F884-43C5-B753-915CEB8D5D35}" type="slidenum">
              <a:rPr lang="en-SG" smtClean="0"/>
              <a:pPr/>
              <a:t>8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E1B30-146D-CA05-2869-285D5DB57163}"/>
                  </a:ext>
                </a:extLst>
              </p:cNvPr>
              <p:cNvSpPr txBox="1"/>
              <p:nvPr/>
            </p:nvSpPr>
            <p:spPr>
              <a:xfrm>
                <a:off x="1357388" y="5455110"/>
                <a:ext cx="4234556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SG" sz="23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SG" sz="23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SG" sz="23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2E1B30-146D-CA05-2869-285D5DB57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88" y="5455110"/>
                <a:ext cx="4234556" cy="710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CCCC8A-2275-E3CC-1A9F-D6B7FC164BB3}"/>
                  </a:ext>
                </a:extLst>
              </p:cNvPr>
              <p:cNvSpPr txBox="1"/>
              <p:nvPr/>
            </p:nvSpPr>
            <p:spPr>
              <a:xfrm>
                <a:off x="2494477" y="1949033"/>
                <a:ext cx="2017347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CCCC8A-2275-E3CC-1A9F-D6B7FC164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477" y="1949033"/>
                <a:ext cx="2017347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412;p23">
            <a:extLst>
              <a:ext uri="{FF2B5EF4-FFF2-40B4-BE49-F238E27FC236}">
                <a16:creationId xmlns:a16="http://schemas.microsoft.com/office/drawing/2014/main" id="{B093D928-F816-DCFD-B772-B6C04F1D9078}"/>
              </a:ext>
            </a:extLst>
          </p:cNvPr>
          <p:cNvSpPr txBox="1"/>
          <p:nvPr/>
        </p:nvSpPr>
        <p:spPr>
          <a:xfrm>
            <a:off x="6384032" y="1203536"/>
            <a:ext cx="3542184" cy="693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23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Particle-in-a-box model</a:t>
            </a:r>
            <a:endParaRPr sz="2300" b="1" dirty="0">
              <a:solidFill>
                <a:schemeClr val="accent6">
                  <a:lumMod val="40000"/>
                  <a:lumOff val="6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78865-E72D-66E4-0B81-A6EB5334BF93}"/>
                  </a:ext>
                </a:extLst>
              </p:cNvPr>
              <p:cNvSpPr txBox="1"/>
              <p:nvPr/>
            </p:nvSpPr>
            <p:spPr>
              <a:xfrm>
                <a:off x="8237089" y="1919408"/>
                <a:ext cx="3547543" cy="7895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0&lt;</m:t>
                              </m:r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∞ </m:t>
                              </m:r>
                              <m:r>
                                <a:rPr lang="en-SG" sz="2300" b="0" i="0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m:rPr>
                                  <m:sty m:val="p"/>
                                </m:rPr>
                                <a:rPr lang="en-SG" sz="2300" b="0" i="0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478865-E72D-66E4-0B81-A6EB5334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089" y="1919408"/>
                <a:ext cx="3547543" cy="789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CC849-E697-CB6C-5013-EBEDE04A5718}"/>
                  </a:ext>
                </a:extLst>
              </p:cNvPr>
              <p:cNvSpPr txBox="1"/>
              <p:nvPr/>
            </p:nvSpPr>
            <p:spPr>
              <a:xfrm>
                <a:off x="8256240" y="3009146"/>
                <a:ext cx="2145342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2300" b="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3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BCC849-E697-CB6C-5013-EBEDE04A5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3009146"/>
                <a:ext cx="2145342" cy="707886"/>
              </a:xfrm>
              <a:prstGeom prst="rect">
                <a:avLst/>
              </a:prstGeom>
              <a:blipFill>
                <a:blip r:embed="rId5"/>
                <a:stretch>
                  <a:fillRect b="-1637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53CE52-73F3-3D0E-A9E3-C785B48A6CCE}"/>
              </a:ext>
            </a:extLst>
          </p:cNvPr>
          <p:cNvSpPr txBox="1"/>
          <p:nvPr/>
        </p:nvSpPr>
        <p:spPr>
          <a:xfrm>
            <a:off x="6744072" y="3009146"/>
            <a:ext cx="186656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2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C3A910-2D86-8D3B-B2A5-77B164089533}"/>
                  </a:ext>
                </a:extLst>
              </p:cNvPr>
              <p:cNvSpPr txBox="1"/>
              <p:nvPr/>
            </p:nvSpPr>
            <p:spPr>
              <a:xfrm>
                <a:off x="8709025" y="4005064"/>
                <a:ext cx="1612236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C3A910-2D86-8D3B-B2A5-77B164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9025" y="4005064"/>
                <a:ext cx="1612236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E16BEF3-8009-A5A4-6309-B78DCCD2DC8D}"/>
              </a:ext>
            </a:extLst>
          </p:cNvPr>
          <p:cNvSpPr txBox="1"/>
          <p:nvPr/>
        </p:nvSpPr>
        <p:spPr>
          <a:xfrm>
            <a:off x="6744072" y="4082867"/>
            <a:ext cx="1612236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Energy states</a:t>
            </a:r>
            <a:endParaRPr lang="en-US" sz="2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560CEB-1638-0C75-C85D-E183D93F4263}"/>
                  </a:ext>
                </a:extLst>
              </p:cNvPr>
              <p:cNvSpPr txBox="1"/>
              <p:nvPr/>
            </p:nvSpPr>
            <p:spPr>
              <a:xfrm>
                <a:off x="8762904" y="5191577"/>
                <a:ext cx="2805704" cy="1045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300" b="0" i="1" smtClean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SG" sz="2300" b="0" i="1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accent6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2300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2300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SG" sz="2300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SG" sz="2300" b="0" i="1" smtClean="0">
                                      <a:solidFill>
                                        <a:schemeClr val="accent6">
                                          <a:lumMod val="40000"/>
                                          <a:lumOff val="6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en-SG" sz="2300" b="0" i="1" smtClean="0">
                                  <a:solidFill>
                                    <a:schemeClr val="accent6">
                                      <a:lumMod val="40000"/>
                                      <a:lumOff val="6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300" dirty="0">
                  <a:solidFill>
                    <a:schemeClr val="accent6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560CEB-1638-0C75-C85D-E183D93F4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904" y="5191577"/>
                <a:ext cx="2805704" cy="1045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9860662-04B9-EEB9-88FD-41E18B4FF337}"/>
              </a:ext>
            </a:extLst>
          </p:cNvPr>
          <p:cNvSpPr txBox="1"/>
          <p:nvPr/>
        </p:nvSpPr>
        <p:spPr>
          <a:xfrm>
            <a:off x="6746599" y="5445224"/>
            <a:ext cx="1941689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wavefunctions</a:t>
            </a:r>
            <a:endParaRPr lang="en-US" sz="2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A49F74-7AB2-3D0E-A90C-327B503BF7D5}"/>
              </a:ext>
            </a:extLst>
          </p:cNvPr>
          <p:cNvCxnSpPr>
            <a:cxnSpLocks/>
          </p:cNvCxnSpPr>
          <p:nvPr/>
        </p:nvCxnSpPr>
        <p:spPr>
          <a:xfrm>
            <a:off x="6096000" y="1556792"/>
            <a:ext cx="0" cy="49914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01;p10">
            <a:extLst>
              <a:ext uri="{FF2B5EF4-FFF2-40B4-BE49-F238E27FC236}">
                <a16:creationId xmlns:a16="http://schemas.microsoft.com/office/drawing/2014/main" id="{0A9FF703-B25B-33A8-23B1-B6203A66B131}"/>
              </a:ext>
            </a:extLst>
          </p:cNvPr>
          <p:cNvSpPr txBox="1"/>
          <p:nvPr/>
        </p:nvSpPr>
        <p:spPr>
          <a:xfrm>
            <a:off x="868041" y="1340768"/>
            <a:ext cx="5227959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3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Kinetic + Potential energy = Total energy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FD7C5-6F0A-EEEE-B02D-B67E843133AB}"/>
              </a:ext>
            </a:extLst>
          </p:cNvPr>
          <p:cNvSpPr txBox="1"/>
          <p:nvPr/>
        </p:nvSpPr>
        <p:spPr>
          <a:xfrm>
            <a:off x="6744072" y="2138953"/>
            <a:ext cx="1546326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endParaRPr lang="en-US" sz="23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6A4BC4-1909-CABC-42A3-C60CC271A18E}"/>
                  </a:ext>
                </a:extLst>
              </p:cNvPr>
              <p:cNvSpPr txBox="1"/>
              <p:nvPr/>
            </p:nvSpPr>
            <p:spPr>
              <a:xfrm>
                <a:off x="4244591" y="3284984"/>
                <a:ext cx="1491369" cy="2616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h𝑓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 , </m:t>
                      </m:r>
                    </m:oMath>
                  </m:oMathPara>
                </a14:m>
                <a:endParaRPr lang="en-US" sz="17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6A4BC4-1909-CABC-42A3-C60CC271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591" y="3284984"/>
                <a:ext cx="1491369" cy="261610"/>
              </a:xfrm>
              <a:prstGeom prst="rect">
                <a:avLst/>
              </a:prstGeom>
              <a:blipFill>
                <a:blip r:embed="rId8"/>
                <a:stretch>
                  <a:fillRect l="-2857" t="-2326" b="-302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EA7F8-646E-1CC7-5C6B-2054580F27C9}"/>
                  </a:ext>
                </a:extLst>
              </p:cNvPr>
              <p:cNvSpPr txBox="1"/>
              <p:nvPr/>
            </p:nvSpPr>
            <p:spPr>
              <a:xfrm>
                <a:off x="4244591" y="3914395"/>
                <a:ext cx="1122166" cy="4966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=ℏ</m:t>
                      </m:r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7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9EA7F8-646E-1CC7-5C6B-2054580F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591" y="3914395"/>
                <a:ext cx="1122166" cy="4966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62E40-3489-8E54-DB81-B710084F67DD}"/>
                  </a:ext>
                </a:extLst>
              </p:cNvPr>
              <p:cNvSpPr txBox="1"/>
              <p:nvPr/>
            </p:nvSpPr>
            <p:spPr>
              <a:xfrm>
                <a:off x="1648207" y="3653812"/>
                <a:ext cx="2071529" cy="279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sz="1700" b="0" i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SG" sz="17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SG" sz="17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SG" sz="17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7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SG" sz="17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SG" sz="17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7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SG" sz="17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sz="17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SG" sz="17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17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762E40-3489-8E54-DB81-B710084F6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207" y="3653812"/>
                <a:ext cx="2071529" cy="279244"/>
              </a:xfrm>
              <a:prstGeom prst="rect">
                <a:avLst/>
              </a:prstGeom>
              <a:blipFill>
                <a:blip r:embed="rId10"/>
                <a:stretch>
                  <a:fillRect l="-1765" b="-282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E73B86-90C7-1EBD-D358-8E8380899A8D}"/>
              </a:ext>
            </a:extLst>
          </p:cNvPr>
          <p:cNvCxnSpPr>
            <a:cxnSpLocks/>
          </p:cNvCxnSpPr>
          <p:nvPr/>
        </p:nvCxnSpPr>
        <p:spPr>
          <a:xfrm>
            <a:off x="3863752" y="2821256"/>
            <a:ext cx="0" cy="2119912"/>
          </a:xfrm>
          <a:prstGeom prst="straightConnector1">
            <a:avLst/>
          </a:prstGeom>
          <a:ln w="50800">
            <a:solidFill>
              <a:schemeClr val="bg1">
                <a:lumMod val="9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201;p10">
            <a:extLst>
              <a:ext uri="{FF2B5EF4-FFF2-40B4-BE49-F238E27FC236}">
                <a16:creationId xmlns:a16="http://schemas.microsoft.com/office/drawing/2014/main" id="{AAC27F90-07A7-9612-BB92-6CCC18E18B4B}"/>
              </a:ext>
            </a:extLst>
          </p:cNvPr>
          <p:cNvSpPr txBox="1"/>
          <p:nvPr/>
        </p:nvSpPr>
        <p:spPr>
          <a:xfrm>
            <a:off x="983432" y="4926980"/>
            <a:ext cx="2592288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SG" sz="2300" dirty="0">
                <a:solidFill>
                  <a:schemeClr val="bg1">
                    <a:lumMod val="85000"/>
                  </a:schemeClr>
                </a:solidFill>
              </a:rPr>
              <a:t>Schrödinger</a:t>
            </a:r>
            <a:r>
              <a:rPr lang="en-SG" sz="23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’s </a:t>
            </a:r>
            <a:r>
              <a:rPr lang="en-SG" sz="2300" dirty="0" err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eq</a:t>
            </a:r>
            <a:r>
              <a:rPr lang="en-SG" sz="23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:</a:t>
            </a:r>
            <a:endParaRPr lang="en-SG" sz="23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25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"/>
          <p:cNvSpPr txBox="1"/>
          <p:nvPr/>
        </p:nvSpPr>
        <p:spPr>
          <a:xfrm>
            <a:off x="883840" y="2209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400"/>
              <a:buFont typeface="Calibri"/>
              <a:buNone/>
            </a:pPr>
            <a:r>
              <a:rPr lang="en-SG" sz="4400" dirty="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Hydrogen atom</a:t>
            </a:r>
            <a:endParaRPr sz="4400" dirty="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>
                <a:solidFill>
                  <a:schemeClr val="bg1">
                    <a:lumMod val="95000"/>
                  </a:schemeClr>
                </a:solidFill>
              </a:rPr>
              <a:t>9</a:t>
            </a:fld>
            <a:endParaRPr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/>
              <p:nvPr/>
            </p:nvSpPr>
            <p:spPr>
              <a:xfrm>
                <a:off x="8218603" y="1412776"/>
                <a:ext cx="3277997" cy="63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19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1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7DEF4B-3B05-2C6D-A7AC-E642A4ACE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603" y="1412776"/>
                <a:ext cx="3277997" cy="636456"/>
              </a:xfrm>
              <a:prstGeom prst="rect">
                <a:avLst/>
              </a:prstGeom>
              <a:blipFill>
                <a:blip r:embed="rId3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/>
              <p:nvPr/>
            </p:nvSpPr>
            <p:spPr>
              <a:xfrm>
                <a:off x="7993600" y="2270080"/>
                <a:ext cx="2145342" cy="584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sz="1900" b="0" dirty="0">
                  <a:solidFill>
                    <a:schemeClr val="bg1">
                      <a:lumMod val="9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19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SG" sz="19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9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91C92F4-FB01-F75A-7117-A23DF75B3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600" y="2270080"/>
                <a:ext cx="2145342" cy="58477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650A487-0C1B-E01B-DD1A-0CB625D08BAA}"/>
              </a:ext>
            </a:extLst>
          </p:cNvPr>
          <p:cNvSpPr txBox="1"/>
          <p:nvPr/>
        </p:nvSpPr>
        <p:spPr>
          <a:xfrm>
            <a:off x="6719594" y="1475229"/>
            <a:ext cx="132728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 Energy</a:t>
            </a:r>
            <a:endParaRPr lang="en-US" sz="1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4EF58-7807-A26E-1E66-069A07C30A03}"/>
              </a:ext>
            </a:extLst>
          </p:cNvPr>
          <p:cNvSpPr txBox="1"/>
          <p:nvPr/>
        </p:nvSpPr>
        <p:spPr>
          <a:xfrm>
            <a:off x="6741726" y="2281521"/>
            <a:ext cx="1327287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1900" b="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Boundary Conditions</a:t>
            </a:r>
            <a:endParaRPr lang="en-US" sz="1900" dirty="0">
              <a:solidFill>
                <a:schemeClr val="bg1">
                  <a:lumMod val="9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/>
              <p:nvPr/>
            </p:nvSpPr>
            <p:spPr>
              <a:xfrm>
                <a:off x="2010000" y="1939736"/>
                <a:ext cx="3328283" cy="710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p>
                        <m:sSup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SG" sz="2300" b="0" i="0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SG" sz="23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3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sz="23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23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C3B96D-F1EB-BBA9-6B1D-33575D213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00" y="1939736"/>
                <a:ext cx="3328283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/>
              <p:nvPr/>
            </p:nvSpPr>
            <p:spPr>
              <a:xfrm>
                <a:off x="2241939" y="3573016"/>
                <a:ext cx="1953163" cy="79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30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SG" sz="23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  <m:sSubSup>
                            <m:sSubSupPr>
                              <m:ctrlP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SG" sz="2300" b="0" i="1" smtClean="0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3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SG" sz="2300" i="1">
                                  <a:solidFill>
                                    <a:schemeClr val="bg1">
                                      <a:lumMod val="9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3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1743B3-C22D-8854-3FDB-ED9AD12D1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39" y="3573016"/>
                <a:ext cx="1953163" cy="795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E7696CD-8034-3F0E-D5EF-DE19D25CAF11}"/>
              </a:ext>
            </a:extLst>
          </p:cNvPr>
          <p:cNvSpPr txBox="1"/>
          <p:nvPr/>
        </p:nvSpPr>
        <p:spPr>
          <a:xfrm>
            <a:off x="1681668" y="1484784"/>
            <a:ext cx="37664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400" dirty="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Schrödinger’s</a:t>
            </a:r>
            <a:r>
              <a:rPr lang="en-SG" sz="2300" b="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Equation:</a:t>
            </a:r>
            <a:endParaRPr lang="en-US" sz="2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ABC4D-F4E1-0049-FFDB-EFD529958664}"/>
              </a:ext>
            </a:extLst>
          </p:cNvPr>
          <p:cNvSpPr txBox="1"/>
          <p:nvPr/>
        </p:nvSpPr>
        <p:spPr>
          <a:xfrm>
            <a:off x="1625137" y="3140968"/>
            <a:ext cx="2921057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energy states</a:t>
            </a:r>
            <a:r>
              <a:rPr lang="en-SG" sz="23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28AB-F8CF-46FA-9B45-29BDCB83BB53}"/>
              </a:ext>
            </a:extLst>
          </p:cNvPr>
          <p:cNvSpPr txBox="1"/>
          <p:nvPr/>
        </p:nvSpPr>
        <p:spPr>
          <a:xfrm>
            <a:off x="1648956" y="4725144"/>
            <a:ext cx="428016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300" b="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Allowed wavefunctions:</a:t>
            </a:r>
            <a:endParaRPr lang="en-US" sz="2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64E661-BFE3-1901-62E6-483B95972E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51443" r="-280"/>
          <a:stretch/>
        </p:blipFill>
        <p:spPr>
          <a:xfrm>
            <a:off x="6529187" y="5163747"/>
            <a:ext cx="4909197" cy="1195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B89AAD-B897-6C94-DAFC-7986A30AFA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1443"/>
          <a:stretch/>
        </p:blipFill>
        <p:spPr>
          <a:xfrm>
            <a:off x="1631504" y="5157192"/>
            <a:ext cx="4897683" cy="11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7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37621</TotalTime>
  <Words>2218</Words>
  <Application>Microsoft Office PowerPoint</Application>
  <PresentationFormat>Widescreen</PresentationFormat>
  <Paragraphs>443</Paragraphs>
  <Slides>48</Slides>
  <Notes>4</Notes>
  <HiddenSlides>13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Office Theme</vt:lpstr>
      <vt:lpstr>SP3176 The Universe  Chapter 4: Molecules in Space</vt:lpstr>
      <vt:lpstr>Learning Objectives</vt:lpstr>
      <vt:lpstr>Pre-Lecture Homework</vt:lpstr>
      <vt:lpstr>Boltzmann distribution</vt:lpstr>
      <vt:lpstr>The space between stars is not empty!</vt:lpstr>
      <vt:lpstr>PowerPoint Presentation</vt:lpstr>
      <vt:lpstr>Taurus Molecular Cloud (B211 &amp; B213) in optical light</vt:lpstr>
      <vt:lpstr>Schrödinger’s quantum model (a re-cap)</vt:lpstr>
      <vt:lpstr>PowerPoint Presentation</vt:lpstr>
      <vt:lpstr>How will the “quantum molecule” differ from the “quantum atom”?</vt:lpstr>
      <vt:lpstr>The Quantum Molecule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 of a heteronuclear diatomic molecule</vt:lpstr>
      <vt:lpstr>PowerPoint Presentation</vt:lpstr>
      <vt:lpstr>PowerPoint Presentation</vt:lpstr>
      <vt:lpstr>Activity 0: Stand up and stretch!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Activity: “Seeing” IR absorption</vt:lpstr>
      <vt:lpstr>PowerPoint Presentation</vt:lpstr>
      <vt:lpstr>PowerPoint Presentation</vt:lpstr>
      <vt:lpstr>PowerPoint Presentation</vt:lpstr>
      <vt:lpstr>B68 @ mm-wavelengths</vt:lpstr>
      <vt:lpstr>Activity: Sunset in a glass</vt:lpstr>
      <vt:lpstr>PowerPoint Presentation</vt:lpstr>
      <vt:lpstr>The Interstellar Medium (ISM)</vt:lpstr>
      <vt:lpstr>Physical conditions of the ISM</vt:lpstr>
      <vt:lpstr>Rotations and Vibrations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Bonds = Sharing of electrons = Molecular Orbitals </vt:lpstr>
      <vt:lpstr>Electronic Transitions across Molecular Orbitals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Universe Lecture 1</dc:title>
  <dc:creator>AdminNUS</dc:creator>
  <cp:lastModifiedBy>Zhi han lim</cp:lastModifiedBy>
  <cp:revision>163</cp:revision>
  <dcterms:created xsi:type="dcterms:W3CDTF">2012-08-06T08:15:27Z</dcterms:created>
  <dcterms:modified xsi:type="dcterms:W3CDTF">2023-09-13T12:57:34Z</dcterms:modified>
</cp:coreProperties>
</file>